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2" r:id="rId4"/>
    <p:sldId id="258" r:id="rId5"/>
    <p:sldId id="260" r:id="rId6"/>
    <p:sldId id="263" r:id="rId7"/>
    <p:sldId id="264" r:id="rId8"/>
    <p:sldId id="259" r:id="rId9"/>
    <p:sldId id="266" r:id="rId10"/>
    <p:sldId id="267" r:id="rId11"/>
    <p:sldId id="269" r:id="rId12"/>
    <p:sldId id="265" r:id="rId13"/>
    <p:sldId id="272" r:id="rId14"/>
    <p:sldId id="270" r:id="rId15"/>
    <p:sldId id="268" r:id="rId16"/>
    <p:sldId id="271" r:id="rId1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3D7"/>
    <a:srgbClr val="669739"/>
    <a:srgbClr val="D5F5FF"/>
    <a:srgbClr val="B86C2E"/>
    <a:srgbClr val="C87632"/>
    <a:srgbClr val="5C8834"/>
    <a:srgbClr val="7DBA46"/>
    <a:srgbClr val="612A8A"/>
    <a:srgbClr val="DBA06F"/>
    <a:srgbClr val="3BAD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589" autoAdjust="0"/>
  </p:normalViewPr>
  <p:slideViewPr>
    <p:cSldViewPr>
      <p:cViewPr>
        <p:scale>
          <a:sx n="80" d="100"/>
          <a:sy n="80" d="100"/>
        </p:scale>
        <p:origin x="-77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0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93C31B-A444-425E-8C5F-E8EB9E8EC742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2AFE13-38AE-4C2E-9E79-9ABC2ADC5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A12220-7555-423D-9D16-C31E677AD1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46AECE-8952-4026-81F0-156181ADF0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6813" y="1241425"/>
            <a:ext cx="4464050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19B9B-E3A5-47D2-A13D-0CD8D9812ED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501AE-8E61-4234-B75F-7B5D72CCBC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AD6731-C48D-424C-8ED0-A686FE2271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2935-DBB9-4C5B-A81E-DF95E452418D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00B46-8FC7-48CC-9401-536276527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20EB-E328-4FBE-9E62-F4385866C899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8944-9C89-4496-A106-2EF030B52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291A-2094-4808-A84A-35D8B5147DAB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C9CA-38DF-4C67-BD47-44CA7E9AF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320881"/>
            <a:ext cx="7898733" cy="40011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E99C-A9DF-4F44-899E-5C4469C1F19E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23111-9E35-45D2-8C52-EE0C23A9C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EFB10-70CC-4BE8-9315-6AEB08D66704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2F7C-9625-4482-B078-5F1037BC6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A4DF9-6FF7-4054-801D-15B8C06731A7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56FA0-B43A-4B1F-9172-549374013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5B16D-6BC6-465D-BFCE-BACC91B72105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C9F7-F403-4AF3-A6C3-FA7EC46B4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3F16-A70E-40FF-945A-4DDDF0B591DA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3685-CCBE-450F-9A2F-DC86A5B07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F5A5A-E862-497A-9895-39E7CD806644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57E22-2295-4516-B4F0-2025DF1CE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F4E90-32B5-4396-9D58-EA7461B988EB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0314-FD25-4708-A0ED-DD80347D1C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E1820-21C2-430E-9E3D-E3B1F9D72BDC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3D27D-D04D-4C6E-908E-1989A32FB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503E521-B690-405F-8297-9F0C3BBBF440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7C71F23-EABF-41D1-BE0C-AEFDD9ED9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7" r:id="rId3"/>
    <p:sldLayoutId id="2147483730" r:id="rId4"/>
    <p:sldLayoutId id="2147483738" r:id="rId5"/>
    <p:sldLayoutId id="2147483731" r:id="rId6"/>
    <p:sldLayoutId id="2147483732" r:id="rId7"/>
    <p:sldLayoutId id="2147483739" r:id="rId8"/>
    <p:sldLayoutId id="2147483733" r:id="rId9"/>
    <p:sldLayoutId id="2147483734" r:id="rId10"/>
    <p:sldLayoutId id="2147483735" r:id="rId11"/>
    <p:sldLayoutId id="214748374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714752"/>
            <a:ext cx="8143932" cy="1571636"/>
          </a:xfrm>
          <a:solidFill>
            <a:schemeClr val="accent4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Развитие  проектной  деятельности 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в администрации   города  Рязани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928670"/>
            <a:ext cx="1357322" cy="1357315"/>
          </a:xfrm>
          <a:prstGeom prst="rect">
            <a:avLst/>
          </a:prstGeom>
          <a:gradFill flip="none" rotWithShape="1">
            <a:gsLst>
              <a:gs pos="0">
                <a:schemeClr val="lt1">
                  <a:tint val="85000"/>
                  <a:satMod val="180000"/>
                </a:schemeClr>
              </a:gs>
              <a:gs pos="40000">
                <a:schemeClr val="lt1">
                  <a:tint val="95000"/>
                  <a:shade val="85000"/>
                  <a:satMod val="150000"/>
                </a:schemeClr>
              </a:gs>
              <a:gs pos="100000">
                <a:schemeClr val="lt1">
                  <a:shade val="45000"/>
                  <a:satMod val="200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6" name="Прямоугольник 5"/>
          <p:cNvSpPr/>
          <p:nvPr/>
        </p:nvSpPr>
        <p:spPr>
          <a:xfrm>
            <a:off x="0" y="2928934"/>
            <a:ext cx="9144000" cy="1428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AutoShape 5" descr="https://i2.wp.com/7info.ru/wp-content/uploads/2020/09/7c-zqtzhj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AutoShape 7" descr="https://i2.wp.com/7info.ru/wp-content/uploads/2020/09/7c-zqtzhj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2714620"/>
            <a:ext cx="664373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6357958"/>
            <a:ext cx="6643734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7643813" cy="10001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Портфели   проектов   и   программ   администрации   города   Рязани </a:t>
            </a:r>
            <a:r>
              <a:rPr lang="ru-RU" sz="1400" dirty="0" smtClean="0">
                <a:solidFill>
                  <a:srgbClr val="002060"/>
                </a:solidFill>
              </a:rPr>
              <a:t>- направлены на достижение целей и показателей, определенных документами стратегического планирования администрации города Рязани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6388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428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11"/>
          <p:cNvSpPr>
            <a:spLocks noChangeArrowheads="1"/>
          </p:cNvSpPr>
          <p:nvPr/>
        </p:nvSpPr>
        <p:spPr bwMode="auto">
          <a:xfrm>
            <a:off x="1714480" y="2071678"/>
            <a:ext cx="578647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zh-CN" sz="1400" b="1" dirty="0">
                <a:solidFill>
                  <a:srgbClr val="002060"/>
                </a:solidFill>
                <a:cs typeface="Times New Roman" pitchFamily="18" charset="0"/>
              </a:rPr>
              <a:t>Ежегодно муниципальным проектным комитетом утверждаются  </a:t>
            </a:r>
            <a:r>
              <a:rPr lang="ru-RU" altLang="zh-CN" sz="1400" b="1" dirty="0">
                <a:solidFill>
                  <a:srgbClr val="C00000"/>
                </a:solidFill>
                <a:cs typeface="Times New Roman" pitchFamily="18" charset="0"/>
              </a:rPr>
              <a:t>паспорта портфелей проектов и программ </a:t>
            </a:r>
            <a:r>
              <a:rPr lang="ru-RU" altLang="zh-CN" sz="1400" b="1" dirty="0">
                <a:solidFill>
                  <a:srgbClr val="002060"/>
                </a:solidFill>
                <a:cs typeface="Times New Roman" pitchFamily="18" charset="0"/>
              </a:rPr>
              <a:t>по основным межотраслевым направлениям развития города Рязани:</a:t>
            </a:r>
            <a:endParaRPr lang="ru-RU" sz="1400" b="1" dirty="0">
              <a:solidFill>
                <a:srgbClr val="002060"/>
              </a:solidFill>
              <a:ea typeface="方正舒体"/>
              <a:cs typeface="Times New Roman" pitchFamily="18" charset="0"/>
            </a:endParaRPr>
          </a:p>
        </p:txBody>
      </p:sp>
      <p:sp>
        <p:nvSpPr>
          <p:cNvPr id="16390" name="AutoShape 2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AutoShape 4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AutoShape 6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AutoShape 11" descr="https://ksp.odin.ru/img/gallery/2019/12/b1d237aad44a95e3871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818563" y="6643710"/>
            <a:ext cx="341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643314"/>
            <a:ext cx="2928958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I .</a:t>
            </a:r>
            <a:r>
              <a:rPr lang="ru-RU" altLang="zh-CN" sz="1400" b="1" dirty="0" smtClean="0">
                <a:solidFill>
                  <a:srgbClr val="002060"/>
                </a:solidFill>
                <a:cs typeface="Times New Roman" pitchFamily="18" charset="0"/>
              </a:rPr>
              <a:t> «Развитие человеческого капитала»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42976" y="5000636"/>
            <a:ext cx="2928958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III. </a:t>
            </a:r>
            <a:r>
              <a:rPr lang="ru-RU" altLang="zh-CN" sz="1400" b="1" dirty="0" smtClean="0">
                <a:solidFill>
                  <a:srgbClr val="002060"/>
                </a:solidFill>
                <a:cs typeface="Times New Roman" pitchFamily="18" charset="0"/>
              </a:rPr>
              <a:t>«Формирование комфортной городская среды»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5000636"/>
            <a:ext cx="2857520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IV. </a:t>
            </a:r>
            <a:r>
              <a:rPr lang="ru-RU" altLang="zh-CN" sz="1400" b="1" dirty="0" smtClean="0">
                <a:solidFill>
                  <a:srgbClr val="002060"/>
                </a:solidFill>
                <a:cs typeface="Times New Roman" pitchFamily="18" charset="0"/>
              </a:rPr>
              <a:t>«Эффективное пространственное развитие»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2357422" y="3000372"/>
            <a:ext cx="1500198" cy="6429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2857488" y="3643314"/>
            <a:ext cx="1928826" cy="78581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250529" y="3679033"/>
            <a:ext cx="1928826" cy="71438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5214942" y="3000372"/>
            <a:ext cx="1428760" cy="64294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500694" y="3714752"/>
            <a:ext cx="2857520" cy="9286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II. </a:t>
            </a:r>
            <a:r>
              <a:rPr lang="ru-RU" altLang="zh-CN" sz="1400" b="1" dirty="0" smtClean="0">
                <a:solidFill>
                  <a:srgbClr val="002060"/>
                </a:solidFill>
                <a:cs typeface="Times New Roman" pitchFamily="18" charset="0"/>
              </a:rPr>
              <a:t>«Устойчивое развитие экономики и цифровизация городской среды»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4643439" y="3643313"/>
            <a:ext cx="4286280" cy="2714645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643439" y="2286000"/>
            <a:ext cx="4286280" cy="121443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7643813" cy="5000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Управление проектами администрации города Рязани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428625" y="164306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 </a:t>
            </a:r>
            <a:r>
              <a:rPr lang="ru-RU" sz="1400" b="1">
                <a:solidFill>
                  <a:srgbClr val="002060"/>
                </a:solidFill>
              </a:rPr>
              <a:t>Организационная структура участников проектной деятельности</a:t>
            </a:r>
          </a:p>
        </p:txBody>
      </p:sp>
      <p:pic>
        <p:nvPicPr>
          <p:cNvPr id="17414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428604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AutoShape 2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AutoShape 4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AutoShape 6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AutoShape 11" descr="https://ksp.odin.ru/img/gallery/2019/12/b1d237aad44a95e3871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28625" y="2273301"/>
          <a:ext cx="3500433" cy="3949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85921"/>
              </a:tblGrid>
              <a:tr h="1294534"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baseline="0" dirty="0" smtClean="0"/>
                        <a:t>Постоянные участники (должностные лица) управления проектной деятельностью 	</a:t>
                      </a:r>
                      <a:endParaRPr lang="ru-RU" sz="105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Временные участники (должностные лица)  управления проектной деятельностью, формируемые  </a:t>
                      </a:r>
                    </a:p>
                    <a:p>
                      <a:pPr algn="ctr"/>
                      <a:r>
                        <a:rPr lang="ru-RU" sz="1050" dirty="0" smtClean="0"/>
                        <a:t>в целях реализации проектов 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313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Муниципальный проектный комитет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Функциональный заказчик проекта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13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Куратор проектной деятельности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Куратор проекта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313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Муниципальный проектный офис 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Руководитель проекта 	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7088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Администратор проекта 	</a:t>
                      </a:r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86222">
                <a:tc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</a:rPr>
                        <a:t>Иные участники проекта 	</a:t>
                      </a:r>
                    </a:p>
                    <a:p>
                      <a:pPr algn="l"/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442" name="TextBox 31"/>
          <p:cNvSpPr txBox="1">
            <a:spLocks noChangeArrowheads="1"/>
          </p:cNvSpPr>
          <p:nvPr/>
        </p:nvSpPr>
        <p:spPr bwMode="auto">
          <a:xfrm>
            <a:off x="4714875" y="1643063"/>
            <a:ext cx="40719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02060"/>
                </a:solidFill>
              </a:rPr>
              <a:t>Этапы управления проектами </a:t>
            </a:r>
            <a:r>
              <a:rPr lang="ru-RU" sz="1200" b="1">
                <a:solidFill>
                  <a:srgbClr val="002060"/>
                </a:solidFill>
              </a:rPr>
              <a:t>(рассматриваются и утверждаются на заседании муниципального проектного комитета)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929188" y="2571750"/>
            <a:ext cx="1357312" cy="571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2060"/>
                </a:solidFill>
              </a:rPr>
              <a:t>I. </a:t>
            </a:r>
            <a:r>
              <a:rPr lang="ru-RU" sz="1100" b="1" dirty="0">
                <a:solidFill>
                  <a:srgbClr val="002060"/>
                </a:solidFill>
              </a:rPr>
              <a:t>Инициирование проекта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29188" y="3714750"/>
            <a:ext cx="1357312" cy="571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2060"/>
                </a:solidFill>
              </a:rPr>
              <a:t>II. </a:t>
            </a:r>
            <a:endParaRPr lang="ru-RU" sz="11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</a:rPr>
              <a:t>Планирование проекта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643688" y="2357438"/>
            <a:ext cx="2143125" cy="10715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Предложение по проекту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2060"/>
                </a:solidFill>
              </a:rPr>
              <a:t>(оформляется в соответствии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2060"/>
                </a:solidFill>
              </a:rPr>
              <a:t>с методическими рекомендациями, утвержденными постановлением администрации города Рязани от 13.09.2018 №3621 «Об организации проектной деятельности»)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43689" y="3786188"/>
            <a:ext cx="2071716" cy="24288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Паспорт проекта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2060"/>
                </a:solidFill>
              </a:rPr>
              <a:t> (оформляется в соответствии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2060"/>
                </a:solidFill>
              </a:rPr>
              <a:t>методическими рекомендациями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002060"/>
                </a:solidFill>
              </a:rPr>
              <a:t>и формой, утвержденными постановлением администрации города Рязани от 13.09.2018 №3621 «Об организации проектной деятельности»)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929190" y="4643446"/>
            <a:ext cx="1357312" cy="5715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2060"/>
                </a:solidFill>
              </a:rPr>
              <a:t>III.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</a:rPr>
              <a:t>Реализация проекта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29190" y="5643578"/>
            <a:ext cx="1357312" cy="57150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2060"/>
                </a:solidFill>
              </a:rPr>
              <a:t>IV.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</a:rPr>
              <a:t>Завершение проекта</a:t>
            </a:r>
          </a:p>
        </p:txBody>
      </p:sp>
      <p:sp>
        <p:nvSpPr>
          <p:cNvPr id="42" name="Стрелка вниз 41"/>
          <p:cNvSpPr/>
          <p:nvPr/>
        </p:nvSpPr>
        <p:spPr>
          <a:xfrm>
            <a:off x="5572132" y="4286256"/>
            <a:ext cx="71438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5572132" y="5214950"/>
            <a:ext cx="71438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>
            <a:off x="6286500" y="2857500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Стрелка вправо 48"/>
          <p:cNvSpPr/>
          <p:nvPr/>
        </p:nvSpPr>
        <p:spPr>
          <a:xfrm>
            <a:off x="6286500" y="3929063"/>
            <a:ext cx="28575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Стрелка вправо 49"/>
          <p:cNvSpPr/>
          <p:nvPr/>
        </p:nvSpPr>
        <p:spPr>
          <a:xfrm>
            <a:off x="6286512" y="4929198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Стрелка вправо 50"/>
          <p:cNvSpPr/>
          <p:nvPr/>
        </p:nvSpPr>
        <p:spPr>
          <a:xfrm flipV="1">
            <a:off x="6286512" y="5929329"/>
            <a:ext cx="28575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Стрелка вниз 51"/>
          <p:cNvSpPr/>
          <p:nvPr/>
        </p:nvSpPr>
        <p:spPr>
          <a:xfrm>
            <a:off x="5572132" y="3143248"/>
            <a:ext cx="71438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818563" y="6643710"/>
            <a:ext cx="341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11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79"/>
            <a:ext cx="7000903" cy="50008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Проекты,  реализуемые  в  рамках  проектной  деятельности  в  администрации  города  Рязани</a:t>
            </a:r>
            <a: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</a:br>
            <a:endParaRPr lang="ru-RU" sz="200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pic>
        <p:nvPicPr>
          <p:cNvPr id="18437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428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Rectangle 7"/>
          <p:cNvSpPr>
            <a:spLocks noChangeArrowheads="1"/>
          </p:cNvSpPr>
          <p:nvPr/>
        </p:nvSpPr>
        <p:spPr bwMode="auto">
          <a:xfrm>
            <a:off x="500034" y="2285992"/>
            <a:ext cx="785818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2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  </a:t>
            </a:r>
            <a:r>
              <a:rPr lang="ru-RU" sz="1200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«Создание условий дошкольного образования для детей в возрасте до 3-х лет</a:t>
            </a:r>
            <a:r>
              <a:rPr lang="ru-RU" sz="12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» (реализован);</a:t>
            </a:r>
            <a:endParaRPr lang="ru-RU" sz="1200" b="1" dirty="0">
              <a:solidFill>
                <a:srgbClr val="002060"/>
              </a:solidFill>
              <a:ea typeface="Arial Unicode MS" pitchFamily="34" charset="-128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200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  «Создание новых мест </a:t>
            </a:r>
            <a:r>
              <a:rPr lang="ru-RU" sz="12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общеобразовательных организациях</a:t>
            </a:r>
            <a:r>
              <a:rPr lang="ru-RU" sz="12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» (реализован); </a:t>
            </a:r>
            <a:endParaRPr lang="ru-RU" sz="1200" b="1" dirty="0">
              <a:solidFill>
                <a:srgbClr val="002060"/>
              </a:solidFill>
              <a:ea typeface="Arial Unicode MS" pitchFamily="34" charset="-128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zh-CN" sz="1200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  «Проектная школа администрации города Рязани «Проектный лидер</a:t>
            </a:r>
            <a:r>
              <a:rPr lang="ru-RU" altLang="zh-CN" sz="12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» (реализован); </a:t>
            </a:r>
            <a:endParaRPr lang="ru-RU" altLang="zh-CN" sz="1200" b="1" dirty="0">
              <a:solidFill>
                <a:srgbClr val="002060"/>
              </a:solidFill>
              <a:ea typeface="Arial Unicode MS" pitchFamily="34" charset="-128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200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  «Создание информационного ресурса  «Электронная приемная» (приостановлен);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200" b="1" dirty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  «Создание информационного ресурса «Совместный электронный документ» (приостановлен</a:t>
            </a:r>
            <a:r>
              <a:rPr lang="ru-RU" sz="12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);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zh-CN" sz="1200" b="1" dirty="0" smtClean="0">
                <a:solidFill>
                  <a:srgbClr val="002060"/>
                </a:solidFill>
                <a:cs typeface="Times New Roman" pitchFamily="18" charset="0"/>
              </a:rPr>
              <a:t>  «Создание модульного музея архитектурных памятников города Рязани на базе МБОУ «Школа             № 39 «Центр физико - математического образования» (закрыт);</a:t>
            </a:r>
          </a:p>
          <a:p>
            <a:pPr algn="just" eaLnBrk="0" hangingPunct="0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zh-CN" sz="1200" b="1" dirty="0" smtClean="0">
                <a:solidFill>
                  <a:srgbClr val="002060"/>
                </a:solidFill>
                <a:cs typeface="Times New Roman" pitchFamily="18" charset="0"/>
              </a:rPr>
              <a:t>  «Создание дизайн – проектов и проведение благоустройства  сквера у кинотеатра  «Октябрь» </a:t>
            </a:r>
          </a:p>
          <a:p>
            <a:pPr algn="just" eaLnBrk="0" hangingPunct="0">
              <a:spcAft>
                <a:spcPts val="600"/>
              </a:spcAft>
              <a:buClr>
                <a:srgbClr val="C00000"/>
              </a:buClr>
              <a:defRPr/>
            </a:pPr>
            <a:r>
              <a:rPr lang="ru-RU" altLang="zh-CN" sz="1200" b="1" dirty="0" smtClean="0">
                <a:solidFill>
                  <a:srgbClr val="002060"/>
                </a:solidFill>
                <a:cs typeface="Times New Roman" pitchFamily="18" charset="0"/>
              </a:rPr>
              <a:t>в микрорайоне Дашково-Песочня» (приостановлен);</a:t>
            </a:r>
          </a:p>
          <a:p>
            <a:pPr algn="just" eaLnBrk="0" hangingPunct="0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zh-CN" sz="1200" b="1" dirty="0" smtClean="0">
                <a:solidFill>
                  <a:srgbClr val="002060"/>
                </a:solidFill>
                <a:cs typeface="Times New Roman" pitchFamily="18" charset="0"/>
              </a:rPr>
              <a:t>  «Проводник» - профориентация учащихся МБОУ «Школа № 13» (реализован);</a:t>
            </a:r>
          </a:p>
          <a:p>
            <a:pPr algn="just" eaLnBrk="0" hangingPunct="0"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altLang="zh-CN" sz="1200" b="1" dirty="0" smtClean="0">
                <a:solidFill>
                  <a:srgbClr val="002060"/>
                </a:solidFill>
                <a:cs typeface="Times New Roman" pitchFamily="18" charset="0"/>
              </a:rPr>
              <a:t>  «</a:t>
            </a:r>
            <a:r>
              <a:rPr lang="ru-RU" sz="1200" b="1" dirty="0" smtClean="0">
                <a:solidFill>
                  <a:srgbClr val="002060"/>
                </a:solidFill>
              </a:rPr>
              <a:t>Реконструкция здания станции </a:t>
            </a:r>
            <a:r>
              <a:rPr lang="en-US" sz="1200" b="1" dirty="0" smtClean="0">
                <a:solidFill>
                  <a:srgbClr val="002060"/>
                </a:solidFill>
              </a:rPr>
              <a:t>II</a:t>
            </a:r>
            <a:r>
              <a:rPr lang="ru-RU" sz="1200" b="1" dirty="0" smtClean="0">
                <a:solidFill>
                  <a:srgbClr val="002060"/>
                </a:solidFill>
              </a:rPr>
              <a:t>-подъема Окской очистной водопроводной станции со строительством станции водоподготовки ультрафиолетового обеззараживания» </a:t>
            </a:r>
            <a:r>
              <a:rPr lang="ru-RU" altLang="zh-CN" sz="1200" b="1" dirty="0" smtClean="0">
                <a:solidFill>
                  <a:srgbClr val="002060"/>
                </a:solidFill>
                <a:cs typeface="Times New Roman" pitchFamily="18" charset="0"/>
              </a:rPr>
              <a:t>(реализован)</a:t>
            </a:r>
            <a:endParaRPr lang="ru-RU" sz="1200" dirty="0"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18563" y="6611938"/>
            <a:ext cx="341312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12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35" y="1500175"/>
            <a:ext cx="6572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Муниципальным проектным комитетом в </a:t>
            </a:r>
            <a:r>
              <a:rPr lang="ru-RU" b="1" dirty="0" smtClean="0">
                <a:solidFill>
                  <a:srgbClr val="002060"/>
                </a:solidFill>
              </a:rPr>
              <a:t>2019 - 2022 гг. у</a:t>
            </a:r>
            <a:r>
              <a:rPr lang="ru-RU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тверждены паспорта проектов: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42910" y="571480"/>
            <a:ext cx="7000903" cy="50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ru-RU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Проекты,  реализуемые  в  рамках  проектной  деятельности  в  администрации  города  Рязани</a:t>
            </a:r>
            <a: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endParaRPr kumimoji="0" lang="ru-RU" sz="2000" b="1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16437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2786050" y="2357430"/>
            <a:ext cx="1643074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1100" b="1" dirty="0">
                <a:solidFill>
                  <a:srgbClr val="002060"/>
                </a:solidFill>
                <a:cs typeface="Times New Roman" pitchFamily="18" charset="0"/>
              </a:rPr>
              <a:t>«Проектная школа администрации города Рязани «Проектный лидер» </a:t>
            </a:r>
            <a:endParaRPr lang="ru-RU" sz="1100" dirty="0">
              <a:ea typeface="方正舒体"/>
              <a:cs typeface="Times New Roman" pitchFamily="18" charset="0"/>
            </a:endParaRPr>
          </a:p>
        </p:txBody>
      </p:sp>
      <p:sp>
        <p:nvSpPr>
          <p:cNvPr id="16" name="Прямоугольник 24"/>
          <p:cNvSpPr>
            <a:spLocks noChangeArrowheads="1"/>
          </p:cNvSpPr>
          <p:nvPr/>
        </p:nvSpPr>
        <p:spPr bwMode="auto">
          <a:xfrm>
            <a:off x="7000892" y="1785926"/>
            <a:ext cx="1928826" cy="1277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1100" b="1" dirty="0">
                <a:solidFill>
                  <a:srgbClr val="002060"/>
                </a:solidFill>
                <a:cs typeface="Times New Roman" pitchFamily="18" charset="0"/>
              </a:rPr>
              <a:t>«Создание новых мест </a:t>
            </a:r>
            <a:r>
              <a:rPr lang="ru-RU" altLang="zh-CN" sz="1100" b="1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altLang="zh-CN" sz="1100" b="1" dirty="0">
                <a:solidFill>
                  <a:srgbClr val="002060"/>
                </a:solidFill>
                <a:cs typeface="Times New Roman" pitchFamily="18" charset="0"/>
              </a:rPr>
              <a:t>общеобразовательных организациях» (построена и введена  </a:t>
            </a:r>
            <a:endParaRPr lang="ru-RU" altLang="zh-CN" sz="1100" b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altLang="zh-CN" sz="1100" b="1" dirty="0" smtClean="0">
                <a:solidFill>
                  <a:srgbClr val="002060"/>
                </a:solidFill>
                <a:cs typeface="Times New Roman" pitchFamily="18" charset="0"/>
              </a:rPr>
              <a:t>в </a:t>
            </a:r>
            <a:r>
              <a:rPr lang="ru-RU" altLang="zh-CN" sz="1100" b="1" dirty="0">
                <a:solidFill>
                  <a:srgbClr val="002060"/>
                </a:solidFill>
                <a:cs typeface="Times New Roman" pitchFamily="18" charset="0"/>
              </a:rPr>
              <a:t>эксплуатацию школа на </a:t>
            </a:r>
            <a:r>
              <a:rPr lang="ru-RU" altLang="zh-CN" sz="1100" b="1" dirty="0" smtClean="0">
                <a:solidFill>
                  <a:srgbClr val="002060"/>
                </a:solidFill>
                <a:cs typeface="Times New Roman" pitchFamily="18" charset="0"/>
              </a:rPr>
              <a:t>1100 </a:t>
            </a:r>
            <a:r>
              <a:rPr lang="ru-RU" altLang="zh-CN" sz="1100" b="1" dirty="0">
                <a:solidFill>
                  <a:srgbClr val="002060"/>
                </a:solidFill>
                <a:cs typeface="Times New Roman" pitchFamily="18" charset="0"/>
              </a:rPr>
              <a:t>мест  в микрорайоне Горроща)</a:t>
            </a:r>
            <a:endParaRPr lang="ru-RU" sz="1100" dirty="0">
              <a:ea typeface="方正舒体"/>
              <a:cs typeface="Times New Roman" pitchFamily="18" charset="0"/>
            </a:endParaRPr>
          </a:p>
        </p:txBody>
      </p:sp>
      <p:pic>
        <p:nvPicPr>
          <p:cNvPr id="17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428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42910" y="571480"/>
            <a:ext cx="7000903" cy="50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ru-RU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ru-RU" sz="20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Проекты,  реализованные  в  рамках  проектной  деятельности  в  администрации  города  Рязани</a:t>
            </a:r>
            <a: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ru-RU" sz="2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endParaRPr kumimoji="0" lang="ru-RU" sz="2000" b="1" i="0" u="none" strike="noStrike" kern="1200" cap="none" spc="-10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ranklin Gothic Book" pitchFamily="34" charset="0"/>
              <a:ea typeface="+mj-ea"/>
              <a:cs typeface="+mj-cs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23383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786050" y="4286256"/>
            <a:ext cx="1643074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«Создание условий дошкольного образования для детей в возрасте </a:t>
            </a:r>
          </a:p>
          <a:p>
            <a:r>
              <a:rPr lang="ru-RU" sz="1100" b="1" dirty="0" smtClean="0">
                <a:solidFill>
                  <a:srgbClr val="002060"/>
                </a:solidFill>
                <a:ea typeface="Arial Unicode MS" pitchFamily="34" charset="-128"/>
                <a:cs typeface="Times New Roman" pitchFamily="18" charset="0"/>
              </a:rPr>
              <a:t>до 3-х лет» (введено в эксплуатацию дополнительно 1280 мест)</a:t>
            </a:r>
          </a:p>
        </p:txBody>
      </p:sp>
      <p:pic>
        <p:nvPicPr>
          <p:cNvPr id="29" name="Picture 5" descr="C:\Users\OksanaS\Desktop\отчет главы за 2021 перед жителями\мои снимки\сад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110328"/>
            <a:ext cx="2214578" cy="1319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C:\Users\OksanaS\Desktop\отчет главы за 2021 перед жителями\от структурных\Образование\пристройка к ДОУ 14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643314"/>
            <a:ext cx="2213672" cy="12100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В Рязанской области состоялось открытие новой МБОУ Гимназии № 5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714488"/>
            <a:ext cx="2214578" cy="14763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46" name="AutoShape 2" descr="https://admrzn.ru/uploads/articles/images-m4id49513-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LarisaA\Desktop\images-m4id49513-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3643314"/>
            <a:ext cx="2286016" cy="1285884"/>
          </a:xfrm>
          <a:prstGeom prst="rect">
            <a:avLst/>
          </a:prstGeom>
          <a:noFill/>
        </p:spPr>
      </p:pic>
      <p:pic>
        <p:nvPicPr>
          <p:cNvPr id="6148" name="Picture 4" descr="C:\Users\LarisaA\Desktop\images-m4id49513-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5143512"/>
            <a:ext cx="2309786" cy="129925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072330" y="4000504"/>
            <a:ext cx="1785950" cy="19543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«Реконструкция здания станции </a:t>
            </a:r>
            <a:r>
              <a:rPr lang="en-US" sz="1100" b="1" dirty="0" smtClean="0">
                <a:solidFill>
                  <a:srgbClr val="002060"/>
                </a:solidFill>
              </a:rPr>
              <a:t>II</a:t>
            </a:r>
            <a:r>
              <a:rPr lang="ru-RU" sz="1100" b="1" dirty="0" smtClean="0">
                <a:solidFill>
                  <a:srgbClr val="002060"/>
                </a:solidFill>
              </a:rPr>
              <a:t>-подъема Окской очистной водопроводной станции со строительством станции водоподготовки ультрафиолетового обеззараживания»</a:t>
            </a:r>
            <a:endParaRPr lang="ru-RU" sz="11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572140"/>
            <a:ext cx="829114" cy="78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2" name="Рисунок 2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357826"/>
            <a:ext cx="1428759" cy="98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357826"/>
            <a:ext cx="1168982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000875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cs typeface="Arial" pitchFamily="34" charset="0"/>
              </a:rPr>
              <a:t>Развитие  компетенций  и  культуры эффективности  участников  проектной  деятельности  </a:t>
            </a:r>
            <a: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cs typeface="Arial" pitchFamily="34" charset="0"/>
              </a:rPr>
            </a:br>
            <a:endParaRPr lang="ru-RU" sz="200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pic>
        <p:nvPicPr>
          <p:cNvPr id="19459" name="Рисунок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75" y="428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1" name="Прямоугольник 18"/>
          <p:cNvSpPr>
            <a:spLocks noChangeArrowheads="1"/>
          </p:cNvSpPr>
          <p:nvPr/>
        </p:nvSpPr>
        <p:spPr bwMode="auto">
          <a:xfrm>
            <a:off x="428596" y="1571612"/>
            <a:ext cx="85011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cs typeface="Arial" pitchFamily="34" charset="0"/>
              </a:rPr>
              <a:t>В  рамках  развития  проектной   деятельности  в администрации  города  с  2018  года проводится  системная  работа  по  развитию компетенций и культуры  эффективности  участников   проектной 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деятельности</a:t>
            </a:r>
          </a:p>
          <a:p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cs typeface="Arial" pitchFamily="34" charset="0"/>
              </a:rPr>
              <a:t>С 2018 – 2022 годы 134 сотрудника администрации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города прошли обучение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по темам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802688" y="6643710"/>
            <a:ext cx="341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13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28596" y="3071810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  <a:defRPr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 «Управление проектами в муниципальном образовании» (агентстве проектного управления ФГОБУ ВО «Финансовый университет при Правительстве Российской Федерации»);</a:t>
            </a:r>
          </a:p>
          <a:p>
            <a:pPr algn="just">
              <a:buFontTx/>
              <a:buChar char="-"/>
              <a:defRPr/>
            </a:pPr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 «Управление проектами в органах власти: базовые знания» (ФГБОУ ВО «Российская академия  народного хозяйства и государственной  службы при Президенте Российской Федерации»);</a:t>
            </a:r>
          </a:p>
          <a:p>
            <a:pPr algn="just">
              <a:buFontTx/>
              <a:buChar char="-"/>
              <a:defRPr/>
            </a:pPr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solidFill>
                  <a:srgbClr val="002060"/>
                </a:solidFill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002060"/>
                </a:solidFill>
              </a:rPr>
              <a:t>«Основы проектной деятельности в муниципальном (государственном) секторе» (ОГБУДПО </a:t>
            </a:r>
          </a:p>
          <a:p>
            <a:pPr algn="just"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«Рязанский институт развития образования»; ФГБОУ ВО Рязанский государственный радиотехнический университет имени В.Ф. Уткина; ООО «РОСТ», г. Киров)</a:t>
            </a:r>
          </a:p>
          <a:p>
            <a:pPr algn="just"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sz="14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endParaRPr lang="ru-RU" sz="14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7643813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Контроль организации проектной деятельности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администрации города Рязани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571472" y="1357298"/>
            <a:ext cx="81438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u="sng" dirty="0" smtClean="0">
              <a:solidFill>
                <a:srgbClr val="002060"/>
              </a:solidFill>
            </a:endParaRPr>
          </a:p>
          <a:p>
            <a:pPr algn="just"/>
            <a:r>
              <a:rPr lang="ru-RU" sz="1400" u="sng" dirty="0" smtClean="0">
                <a:solidFill>
                  <a:srgbClr val="002060"/>
                </a:solidFill>
              </a:rPr>
              <a:t>Ежегодно</a:t>
            </a:r>
            <a:r>
              <a:rPr lang="ru-RU" sz="1400" u="sng" dirty="0">
                <a:solidFill>
                  <a:srgbClr val="00206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 формируются и утверждаются план развития проектной деятельности, отчет о реализации плана развития проектной деятельности;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ru-RU" sz="1400" dirty="0">
                <a:solidFill>
                  <a:srgbClr val="002060"/>
                </a:solidFill>
              </a:rPr>
              <a:t> проводится</a:t>
            </a:r>
            <a:r>
              <a:rPr lang="ru-RU" sz="1400" dirty="0">
                <a:solidFill>
                  <a:srgbClr val="C00000"/>
                </a:solidFill>
              </a:rPr>
              <a:t> оценка уровня зрелости организации проектной деятельности</a:t>
            </a:r>
            <a:r>
              <a:rPr lang="ru-RU" sz="1400" dirty="0">
                <a:solidFill>
                  <a:srgbClr val="002060"/>
                </a:solidFill>
              </a:rPr>
              <a:t>                                 по 63 подпроцессам организации проектной деятельности на соответствие 4 параметрам оценки уровня зрелости. Итоговая оценка утверждается на заседании муниципального проектного </a:t>
            </a:r>
            <a:r>
              <a:rPr lang="ru-RU" sz="1400" dirty="0" smtClean="0">
                <a:solidFill>
                  <a:srgbClr val="002060"/>
                </a:solidFill>
              </a:rPr>
              <a:t>комитета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20484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428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2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4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6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AutoShape 11" descr="https://ksp.odin.ru/img/gallery/2019/12/b1d237aad44a95e3871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TextBox 47"/>
          <p:cNvSpPr txBox="1">
            <a:spLocks noChangeArrowheads="1"/>
          </p:cNvSpPr>
          <p:nvPr/>
        </p:nvSpPr>
        <p:spPr bwMode="auto">
          <a:xfrm>
            <a:off x="428596" y="6215083"/>
            <a:ext cx="82153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002060"/>
                </a:solidFill>
              </a:rPr>
              <a:t>Согласно методике, максимальный уровень зрелости организации проектной деятельности: 5 - </a:t>
            </a:r>
            <a:r>
              <a:rPr lang="ru-RU" sz="1050" dirty="0" smtClean="0">
                <a:solidFill>
                  <a:srgbClr val="002060"/>
                </a:solidFill>
              </a:rPr>
              <a:t>оптимизируемый</a:t>
            </a: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02688" y="6643710"/>
            <a:ext cx="341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14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3214686"/>
            <a:ext cx="3714776" cy="7143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C00000"/>
                </a:solidFill>
              </a:rPr>
              <a:t>2 уровень зрелости </a:t>
            </a:r>
            <a:r>
              <a:rPr lang="ru-RU" sz="1100" b="1" dirty="0" smtClean="0">
                <a:solidFill>
                  <a:srgbClr val="002060"/>
                </a:solidFill>
              </a:rPr>
              <a:t>– развивающийся (характеризуется наличием некоторых не систематизированных процессов проектной деятельности)</a:t>
            </a:r>
            <a:endParaRPr lang="ru-RU" sz="11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000100" y="3429000"/>
            <a:ext cx="928694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2019 г.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00100" y="4357694"/>
            <a:ext cx="928694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2020 г.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00100" y="4929198"/>
            <a:ext cx="928694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2021 г.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71736" y="3429000"/>
            <a:ext cx="1285884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индекс зрелости составил  </a:t>
            </a:r>
            <a:r>
              <a:rPr lang="ru-RU" sz="1000" b="1" dirty="0" smtClean="0">
                <a:solidFill>
                  <a:srgbClr val="C00000"/>
                </a:solidFill>
              </a:rPr>
              <a:t>1,47 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71736" y="4357694"/>
            <a:ext cx="1285884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индекс зрелости составил  </a:t>
            </a:r>
            <a:r>
              <a:rPr lang="ru-RU" sz="1000" b="1" dirty="0" smtClean="0">
                <a:solidFill>
                  <a:srgbClr val="C00000"/>
                </a:solidFill>
              </a:rPr>
              <a:t>1,64 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71736" y="4929198"/>
            <a:ext cx="1285884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индекс зрелости составил  </a:t>
            </a:r>
            <a:r>
              <a:rPr lang="ru-RU" sz="1000" b="1" dirty="0" smtClean="0">
                <a:solidFill>
                  <a:srgbClr val="C00000"/>
                </a:solidFill>
              </a:rPr>
              <a:t>1,69 </a:t>
            </a:r>
            <a:endParaRPr lang="ru-RU" sz="1000" b="1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00562" y="4286256"/>
            <a:ext cx="3714776" cy="1571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srgbClr val="C00000"/>
                </a:solidFill>
              </a:rPr>
              <a:t>3 уровень зрелости </a:t>
            </a:r>
            <a:r>
              <a:rPr lang="ru-RU" sz="1100" b="1" dirty="0" smtClean="0">
                <a:solidFill>
                  <a:srgbClr val="002060"/>
                </a:solidFill>
              </a:rPr>
              <a:t>– стандартизуемый (характеризуется процессами, определенными, спланированными на уровне администрации города, которые исполняются заблаговременно</a:t>
            </a:r>
            <a:endParaRPr lang="ru-RU" sz="1100" b="1" dirty="0"/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2071670" y="3571876"/>
            <a:ext cx="35719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2071670" y="4572008"/>
            <a:ext cx="35719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2071670" y="5072074"/>
            <a:ext cx="35719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000496" y="3571876"/>
            <a:ext cx="35719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000496" y="4572008"/>
            <a:ext cx="35719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000496" y="5143512"/>
            <a:ext cx="35719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00100" y="5500702"/>
            <a:ext cx="928694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2022 г.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71736" y="5500702"/>
            <a:ext cx="1285884" cy="3571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002060"/>
                </a:solidFill>
              </a:rPr>
              <a:t>индекс зрелости составил  </a:t>
            </a:r>
            <a:r>
              <a:rPr lang="ru-RU" sz="1000" b="1" dirty="0" smtClean="0">
                <a:solidFill>
                  <a:srgbClr val="C00000"/>
                </a:solidFill>
              </a:rPr>
              <a:t>1,79 </a:t>
            </a:r>
            <a:endParaRPr lang="ru-RU" sz="1000" b="1" dirty="0">
              <a:solidFill>
                <a:srgbClr val="C00000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000496" y="5643578"/>
            <a:ext cx="35719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071670" y="5643578"/>
            <a:ext cx="357190" cy="158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0"/>
            <a:ext cx="6929438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СПАСИБО   ЗА   ВНИМАНИЕ 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150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428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2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AutoShape 4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AutoShape 6" descr="https://fs01.cap.ru/www19-10/mosk/news/2019/10/02/6d647320-008e-464a-bc46-0477e9611962/d-building-block-constru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AutoShape 11" descr="https://ksp.odin.ru/img/gallery/2019/12/b1d237aad44a95e3871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86813" y="6643710"/>
            <a:ext cx="3413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15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7543800" cy="7858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spc="40" dirty="0" smtClean="0">
                <a:solidFill>
                  <a:srgbClr val="C00000"/>
                </a:solidFill>
                <a:latin typeface="Franklin Gothic Book" panose="020B0503020102020204" pitchFamily="34" charset="0"/>
                <a:cs typeface="Arial"/>
              </a:rPr>
              <a:t/>
            </a:r>
            <a:br>
              <a:rPr lang="ru-RU" sz="2000" b="1" spc="40" dirty="0" smtClean="0">
                <a:solidFill>
                  <a:srgbClr val="C00000"/>
                </a:solidFill>
                <a:latin typeface="Franklin Gothic Book" panose="020B0503020102020204" pitchFamily="34" charset="0"/>
                <a:cs typeface="Arial"/>
              </a:rPr>
            </a:br>
            <a:r>
              <a:rPr lang="ru-RU" sz="2000" b="1" spc="40" dirty="0" smtClean="0">
                <a:solidFill>
                  <a:srgbClr val="C00000"/>
                </a:solidFill>
                <a:latin typeface="Franklin Gothic Book" panose="020B0503020102020204" pitchFamily="34" charset="0"/>
                <a:cs typeface="Arial"/>
              </a:rPr>
              <a:t/>
            </a:r>
            <a:br>
              <a:rPr lang="ru-RU" sz="2000" b="1" spc="40" dirty="0" smtClean="0">
                <a:solidFill>
                  <a:srgbClr val="C00000"/>
                </a:solidFill>
                <a:latin typeface="Franklin Gothic Book" panose="020B0503020102020204" pitchFamily="34" charset="0"/>
                <a:cs typeface="Arial"/>
              </a:rPr>
            </a:br>
            <a:r>
              <a:rPr lang="ru-RU" sz="2000" b="1" spc="40" dirty="0" smtClean="0">
                <a:solidFill>
                  <a:srgbClr val="C00000"/>
                </a:solidFill>
                <a:latin typeface="+mn-lt"/>
                <a:cs typeface="Arial"/>
              </a:rPr>
              <a:t>Нормативные документы, регулирующие развитие проектной деятельности в органах местного самоуправления Рязанской области</a:t>
            </a:r>
            <a:r>
              <a:rPr lang="ru-RU" sz="1800" b="1" kern="0" spc="0" dirty="0" smtClean="0">
                <a:solidFill>
                  <a:srgbClr val="2F6469"/>
                </a:solidFill>
                <a:latin typeface="Franklin Gothic Book" panose="020B0503020102020204" pitchFamily="34" charset="0"/>
                <a:cs typeface="Arial"/>
              </a:rPr>
              <a:t/>
            </a:r>
            <a:br>
              <a:rPr lang="ru-RU" sz="1800" b="1" kern="0" spc="0" dirty="0" smtClean="0">
                <a:solidFill>
                  <a:srgbClr val="2F6469"/>
                </a:solidFill>
                <a:latin typeface="Franklin Gothic Book" panose="020B0503020102020204" pitchFamily="34" charset="0"/>
                <a:cs typeface="Arial"/>
              </a:rPr>
            </a:br>
            <a:r>
              <a:rPr lang="ru-RU" sz="2000" b="1" kern="0" spc="0" dirty="0" smtClean="0">
                <a:solidFill>
                  <a:srgbClr val="C00000"/>
                </a:solidFill>
                <a:latin typeface="Franklin Gothic Book" panose="020B0503020102020204" pitchFamily="34" charset="0"/>
                <a:cs typeface="Arial"/>
              </a:rPr>
              <a:t/>
            </a:r>
            <a:br>
              <a:rPr lang="ru-RU" sz="2000" b="1" kern="0" spc="0" dirty="0" smtClean="0">
                <a:solidFill>
                  <a:srgbClr val="C00000"/>
                </a:solidFill>
                <a:latin typeface="Franklin Gothic Book" panose="020B0503020102020204" pitchFamily="34" charset="0"/>
                <a:cs typeface="Arial"/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500582"/>
          </a:xfrm>
        </p:spPr>
        <p:txBody>
          <a:bodyPr rtlCol="0">
            <a:normAutofit fontScale="92500" lnSpcReduction="20000"/>
          </a:bodyPr>
          <a:lstStyle/>
          <a:p>
            <a:pPr marL="182880" indent="-18288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Постановление Правительства Российской Федерации от 31.10.2018 № 1288        «Об организации проектной деятельности в Правительстве Российской Федерации».      </a:t>
            </a:r>
          </a:p>
          <a:p>
            <a:pPr marL="182880" indent="-18288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2060"/>
              </a:buClr>
              <a:buSzPct val="100000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Распоряжение Правительства Рязанской области от 29 декабря 2018 года   № 634-р «Об утверждении Положения об организации проектной деятельности                             в исполнительных органах государственной власти Рязанской области». </a:t>
            </a:r>
          </a:p>
          <a:p>
            <a:pPr marL="182880" indent="-18288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Правительства Рязанской области от 29 декабря 2018 года № 633-р                      «Об утверждении форм проектных документов и методических рекомендаций по их заполнению».</a:t>
            </a:r>
          </a:p>
          <a:p>
            <a:pPr marL="182880" indent="-18288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Правительства Рязанской области от 29 декабря 2018 года № 637-р                       «Об утверждении Положения об управлении портфелями проектов и программ              в исполнительных органах государственной власти Рязанской области».</a:t>
            </a:r>
          </a:p>
          <a:p>
            <a:pPr marL="182880" indent="-18288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Распоряжение Правительства Рязанской области от 15.04.2019 № 208-р                    «Об утверждении Регламента администрирования проектной деятельности исполнительных органов государственной власти Рязанской области».</a:t>
            </a:r>
          </a:p>
          <a:p>
            <a:pPr marL="182880" indent="-18288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100000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Распоряжение Правительства Рязанской области от 26.07.2019 № 350-р                «Об утверждении Примерного положения о развитии компетенций и культуры эффективности участников проектной деятельности исполнительного органа государственной власти Рязанской области».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19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42862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80475" y="6643710"/>
            <a:ext cx="263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8239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spc="40" dirty="0" smtClean="0">
                <a:solidFill>
                  <a:srgbClr val="C00000"/>
                </a:solidFill>
                <a:latin typeface="Franklin Gothic Book" panose="020B0503020102020204" pitchFamily="34" charset="0"/>
                <a:cs typeface="Arial"/>
              </a:rPr>
              <a:t/>
            </a:r>
            <a:br>
              <a:rPr lang="ru-RU" sz="2000" b="1" spc="40" dirty="0" smtClean="0">
                <a:solidFill>
                  <a:srgbClr val="C00000"/>
                </a:solidFill>
                <a:latin typeface="Franklin Gothic Book" panose="020B0503020102020204" pitchFamily="34" charset="0"/>
                <a:cs typeface="Arial"/>
              </a:rPr>
            </a:br>
            <a:r>
              <a:rPr lang="ru-RU" sz="2000" b="1" spc="40" dirty="0" smtClean="0">
                <a:solidFill>
                  <a:srgbClr val="C00000"/>
                </a:solidFill>
                <a:cs typeface="Arial"/>
              </a:rPr>
              <a:t>Утверждены нормативные документы, регулирующие развитие проектной деятельности в администрации города Рязани</a:t>
            </a:r>
            <a:r>
              <a:rPr lang="ru-RU" sz="2000" b="1" kern="0" spc="0" dirty="0" smtClean="0">
                <a:solidFill>
                  <a:srgbClr val="C00000"/>
                </a:solidFill>
                <a:cs typeface="Arial"/>
              </a:rPr>
              <a:t/>
            </a:r>
            <a:br>
              <a:rPr lang="ru-RU" sz="2000" b="1" kern="0" spc="0" dirty="0" smtClean="0">
                <a:solidFill>
                  <a:srgbClr val="C00000"/>
                </a:solidFill>
                <a:cs typeface="Arial"/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3116"/>
            <a:ext cx="7929618" cy="3571900"/>
          </a:xfrm>
        </p:spPr>
        <p:txBody>
          <a:bodyPr rtlCol="0">
            <a:norm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500" dirty="0" smtClean="0">
                <a:solidFill>
                  <a:srgbClr val="002060"/>
                </a:solidFill>
              </a:rPr>
              <a:t>Постановление    администрации     города     Рязани     № 3621    от   13.09.2018 «Об организации проектной деятельности в администрации города Рязани» 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70C0"/>
                </a:solidFill>
              </a:rPr>
              <a:t>   </a:t>
            </a:r>
            <a:r>
              <a:rPr lang="ru-RU" sz="1300" dirty="0" smtClean="0">
                <a:solidFill>
                  <a:srgbClr val="002060"/>
                </a:solidFill>
              </a:rPr>
              <a:t>в рамках которого назначен куратор проектной деятельности и утверждены: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ru-RU" sz="1300" dirty="0" smtClean="0">
                <a:solidFill>
                  <a:srgbClr val="002060"/>
                </a:solidFill>
              </a:rPr>
              <a:t>«Положение об организации проектной деятельности в администрации города Рязани»;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ru-RU" sz="1300" dirty="0" smtClean="0">
                <a:solidFill>
                  <a:srgbClr val="002060"/>
                </a:solidFill>
              </a:rPr>
              <a:t>«Положение о муниципальном проектном офисе»;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ru-RU" sz="1300" dirty="0" smtClean="0">
                <a:solidFill>
                  <a:srgbClr val="002060"/>
                </a:solidFill>
              </a:rPr>
              <a:t>«Положение о муниципальном проектном комитете»;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ru-RU" sz="1300" dirty="0" smtClean="0">
                <a:solidFill>
                  <a:srgbClr val="002060"/>
                </a:solidFill>
              </a:rPr>
              <a:t>«Положение об  управлении портфелями проектов и программ в администрации города»;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ru-RU" sz="1300" dirty="0" smtClean="0">
                <a:solidFill>
                  <a:srgbClr val="002060"/>
                </a:solidFill>
              </a:rPr>
              <a:t>«Регламент администрирования проектной деятельности в администрации города Рязани»;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002060"/>
              </a:buClr>
              <a:buSzPct val="100000"/>
              <a:defRPr/>
            </a:pPr>
            <a:r>
              <a:rPr lang="ru-RU" sz="1300" dirty="0" smtClean="0">
                <a:solidFill>
                  <a:srgbClr val="002060"/>
                </a:solidFill>
              </a:rPr>
              <a:t>«Положение об общественно-экспертном совете при администрации города Рязани».</a:t>
            </a:r>
          </a:p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4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182880" indent="-18288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ru-RU" sz="14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182880" indent="-18288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ru-RU" sz="1500" dirty="0" smtClean="0">
                <a:solidFill>
                  <a:srgbClr val="002060"/>
                </a:solidFill>
                <a:cs typeface="Arial" pitchFamily="34" charset="0"/>
              </a:rPr>
              <a:t>Постановление № 3395 от 27.08.2019 «Об организации системной работы  по развитию компетенций и культуры эффективности участников проектной деятельности в администрации города Рязани»</a:t>
            </a:r>
            <a:endParaRPr lang="ru-RU" sz="1500" dirty="0">
              <a:solidFill>
                <a:srgbClr val="0070C0"/>
              </a:solidFill>
            </a:endParaRPr>
          </a:p>
        </p:txBody>
      </p:sp>
      <p:pic>
        <p:nvPicPr>
          <p:cNvPr id="922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3" y="428625"/>
            <a:ext cx="928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880475" y="6643710"/>
            <a:ext cx="263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928813" y="1214438"/>
            <a:ext cx="7072312" cy="5214937"/>
          </a:xfrm>
          <a:prstGeom prst="rect">
            <a:avLst/>
          </a:prstGeom>
          <a:solidFill>
            <a:schemeClr val="bg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1785938" y="1214438"/>
            <a:ext cx="2317750" cy="5072062"/>
          </a:xfrm>
          <a:prstGeom prst="rect">
            <a:avLst/>
          </a:prstGeom>
          <a:pattFill prst="pct30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Заголовок 5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500063"/>
            <a:ext cx="7858125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cs typeface="Arial"/>
              </a:rPr>
              <a:t>Взаимосвязь  объектов  системы  государственного, </a:t>
            </a:r>
            <a:br>
              <a:rPr lang="ru-RU" sz="2000" b="1" dirty="0" smtClean="0">
                <a:solidFill>
                  <a:srgbClr val="C00000"/>
                </a:solidFill>
                <a:cs typeface="Arial"/>
              </a:rPr>
            </a:br>
            <a:r>
              <a:rPr lang="ru-RU" sz="2000" b="1" dirty="0" smtClean="0">
                <a:solidFill>
                  <a:srgbClr val="C00000"/>
                </a:solidFill>
                <a:cs typeface="Arial"/>
              </a:rPr>
              <a:t>регионального  и  муниципального  управления</a:t>
            </a:r>
            <a:endParaRPr lang="ru-RU" sz="2000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10245" name="Прямоугольник 11"/>
          <p:cNvSpPr>
            <a:spLocks noChangeArrowheads="1"/>
          </p:cNvSpPr>
          <p:nvPr/>
        </p:nvSpPr>
        <p:spPr bwMode="auto">
          <a:xfrm>
            <a:off x="71438" y="827088"/>
            <a:ext cx="193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ru-RU" sz="2000" b="1">
                <a:solidFill>
                  <a:srgbClr val="256569"/>
                </a:solidFill>
                <a:latin typeface="Franklin Gothic Book" pitchFamily="34" charset="0"/>
              </a:rPr>
              <a:t> </a:t>
            </a:r>
            <a:endParaRPr lang="ru-RU" sz="1600">
              <a:solidFill>
                <a:srgbClr val="256569"/>
              </a:solidFill>
              <a:latin typeface="Franklin Gothic Book" pitchFamily="34" charset="0"/>
            </a:endParaRPr>
          </a:p>
        </p:txBody>
      </p:sp>
      <p:sp>
        <p:nvSpPr>
          <p:cNvPr id="4" name="Блок-схема: процесс 3">
            <a:extLst>
              <a:ext uri="{FF2B5EF4-FFF2-40B4-BE49-F238E27FC236}"/>
            </a:extLst>
          </p:cNvPr>
          <p:cNvSpPr/>
          <p:nvPr/>
        </p:nvSpPr>
        <p:spPr>
          <a:xfrm>
            <a:off x="1857375" y="1285875"/>
            <a:ext cx="2157413" cy="428625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Национальный проект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857375" y="2143125"/>
            <a:ext cx="1044575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Федеральный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 1</a:t>
            </a: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6357938" y="2143125"/>
            <a:ext cx="1044575" cy="360363"/>
          </a:xfrm>
          <a:prstGeom prst="rect">
            <a:avLst/>
          </a:prstGeom>
          <a:solidFill>
            <a:srgbClr val="DA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Мероприятия</a:t>
            </a: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3000375" y="2143125"/>
            <a:ext cx="1044575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Федеральный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 </a:t>
            </a:r>
            <a:r>
              <a:rPr 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N</a:t>
            </a:r>
            <a:endParaRPr lang="ru-RU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1857375" y="3286125"/>
            <a:ext cx="1044575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Региональный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 1</a:t>
            </a:r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3000375" y="3286125"/>
            <a:ext cx="1044575" cy="360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Региональный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 </a:t>
            </a:r>
            <a:r>
              <a:rPr 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N</a:t>
            </a:r>
            <a:endParaRPr lang="ru-RU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1863725" y="1785938"/>
            <a:ext cx="5610225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256569"/>
                </a:solidFill>
                <a:latin typeface="Franklin Gothic Book" panose="020B0503020102020204" pitchFamily="34" charset="0"/>
              </a:rPr>
              <a:t> 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Государственная программа Российской Федерации</a:t>
            </a:r>
          </a:p>
        </p:txBody>
      </p:sp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4214813" y="2143125"/>
            <a:ext cx="1044575" cy="360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Ведомственный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 </a:t>
            </a:r>
            <a:r>
              <a:rPr 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N</a:t>
            </a:r>
            <a:endParaRPr lang="ru-RU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5286375" y="2143125"/>
            <a:ext cx="1044575" cy="360363"/>
          </a:xfrm>
          <a:prstGeom prst="rect">
            <a:avLst/>
          </a:prstGeom>
          <a:solidFill>
            <a:srgbClr val="CCC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ВЦП</a:t>
            </a:r>
          </a:p>
        </p:txBody>
      </p:sp>
      <p:sp>
        <p:nvSpPr>
          <p:cNvPr id="33" name="Прямоугольник 32">
            <a:extLst>
              <a:ext uri="{FF2B5EF4-FFF2-40B4-BE49-F238E27FC236}"/>
            </a:extLst>
          </p:cNvPr>
          <p:cNvSpPr/>
          <p:nvPr/>
        </p:nvSpPr>
        <p:spPr>
          <a:xfrm>
            <a:off x="4214813" y="3286125"/>
            <a:ext cx="1000125" cy="3603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Ведомственный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 </a:t>
            </a:r>
            <a:r>
              <a:rPr 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N</a:t>
            </a:r>
            <a:endParaRPr lang="ru-RU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5286375" y="3286125"/>
            <a:ext cx="1044575" cy="360363"/>
          </a:xfrm>
          <a:prstGeom prst="rect">
            <a:avLst/>
          </a:prstGeom>
          <a:solidFill>
            <a:srgbClr val="CCC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Внешний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проект*</a:t>
            </a:r>
          </a:p>
        </p:txBody>
      </p:sp>
      <p:sp>
        <p:nvSpPr>
          <p:cNvPr id="37" name="Прямоугольник 36">
            <a:extLst>
              <a:ext uri="{FF2B5EF4-FFF2-40B4-BE49-F238E27FC236}"/>
            </a:extLst>
          </p:cNvPr>
          <p:cNvSpPr/>
          <p:nvPr/>
        </p:nvSpPr>
        <p:spPr>
          <a:xfrm>
            <a:off x="1928813" y="3857625"/>
            <a:ext cx="2138362" cy="561975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042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Проекты, направленные на реализацию федеральных показателей  </a:t>
            </a:r>
          </a:p>
        </p:txBody>
      </p:sp>
      <p:sp>
        <p:nvSpPr>
          <p:cNvPr id="38" name="Прямоугольник 37">
            <a:extLst>
              <a:ext uri="{FF2B5EF4-FFF2-40B4-BE49-F238E27FC236}"/>
            </a:extLst>
          </p:cNvPr>
          <p:cNvSpPr/>
          <p:nvPr/>
        </p:nvSpPr>
        <p:spPr>
          <a:xfrm>
            <a:off x="6357938" y="3286125"/>
            <a:ext cx="1044575" cy="360363"/>
          </a:xfrm>
          <a:prstGeom prst="rect">
            <a:avLst/>
          </a:prstGeom>
          <a:solidFill>
            <a:srgbClr val="DAEF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defTabSz="1042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Операционная часть</a:t>
            </a:r>
          </a:p>
        </p:txBody>
      </p:sp>
      <p:sp>
        <p:nvSpPr>
          <p:cNvPr id="41" name="Прямоугольник 40">
            <a:extLst>
              <a:ext uri="{FF2B5EF4-FFF2-40B4-BE49-F238E27FC236}"/>
            </a:extLst>
          </p:cNvPr>
          <p:cNvSpPr/>
          <p:nvPr/>
        </p:nvSpPr>
        <p:spPr>
          <a:xfrm>
            <a:off x="6357938" y="3929063"/>
            <a:ext cx="1044575" cy="539750"/>
          </a:xfrm>
          <a:prstGeom prst="rect">
            <a:avLst/>
          </a:prstGeom>
          <a:noFill/>
          <a:ln w="317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marL="92075" indent="-92075" defTabSz="1007943" fontAlgn="auto">
              <a:spcBef>
                <a:spcPts val="0"/>
              </a:spcBef>
              <a:spcAft>
                <a:spcPts val="0"/>
              </a:spcAft>
              <a:buClr>
                <a:srgbClr val="797787"/>
              </a:buClr>
              <a:buFont typeface="Arial" panose="020B0604020202020204" pitchFamily="34" charset="0"/>
              <a:buChar char="•"/>
              <a:defRPr/>
            </a:pPr>
            <a:r>
              <a:rPr lang="ru-RU" sz="800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Зарплата</a:t>
            </a:r>
          </a:p>
          <a:p>
            <a:pPr marL="92075" indent="-92075" defTabSz="1007943" fontAlgn="auto">
              <a:spcBef>
                <a:spcPts val="0"/>
              </a:spcBef>
              <a:spcAft>
                <a:spcPts val="0"/>
              </a:spcAft>
              <a:buClr>
                <a:srgbClr val="797787"/>
              </a:buClr>
              <a:buFont typeface="Arial" panose="020B0604020202020204" pitchFamily="34" charset="0"/>
              <a:buChar char="•"/>
              <a:defRPr/>
            </a:pPr>
            <a:r>
              <a:rPr lang="ru-RU" sz="800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Госзакупки</a:t>
            </a:r>
          </a:p>
          <a:p>
            <a:pPr marL="92075" indent="-92075" defTabSz="1007943" fontAlgn="auto">
              <a:spcBef>
                <a:spcPts val="0"/>
              </a:spcBef>
              <a:spcAft>
                <a:spcPts val="0"/>
              </a:spcAft>
              <a:buClr>
                <a:srgbClr val="797787"/>
              </a:buClr>
              <a:buFont typeface="Arial" panose="020B0604020202020204" pitchFamily="34" charset="0"/>
              <a:buChar char="•"/>
              <a:defRPr/>
            </a:pPr>
            <a:r>
              <a:rPr lang="ru-RU" sz="800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Уплата налогов и т.д.</a:t>
            </a:r>
          </a:p>
        </p:txBody>
      </p:sp>
      <p:sp>
        <p:nvSpPr>
          <p:cNvPr id="45" name="Прямоугольник 44">
            <a:extLst>
              <a:ext uri="{FF2B5EF4-FFF2-40B4-BE49-F238E27FC236}"/>
            </a:extLst>
          </p:cNvPr>
          <p:cNvSpPr/>
          <p:nvPr/>
        </p:nvSpPr>
        <p:spPr>
          <a:xfrm>
            <a:off x="214313" y="6500813"/>
            <a:ext cx="5480050" cy="214312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defTabSz="10079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kern="0" dirty="0">
                <a:solidFill>
                  <a:srgbClr val="002060"/>
                </a:solidFill>
                <a:latin typeface="Franklin Gothic Book" panose="020B0503020102020204" pitchFamily="34" charset="0"/>
              </a:rPr>
              <a:t>* Проекты, в которых организация/орган власти является соисполнителем</a:t>
            </a:r>
          </a:p>
        </p:txBody>
      </p:sp>
      <p:sp>
        <p:nvSpPr>
          <p:cNvPr id="46" name="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1863725" y="2857500"/>
            <a:ext cx="5610225" cy="16525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 Государственная программа региона  </a:t>
            </a:r>
          </a:p>
        </p:txBody>
      </p:sp>
      <p:sp>
        <p:nvSpPr>
          <p:cNvPr id="48" name="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4214813" y="3929063"/>
            <a:ext cx="2111375" cy="561975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042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Проекты, направленные </a:t>
            </a:r>
          </a:p>
          <a:p>
            <a:pPr algn="ctr" defTabSz="1042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на достижение показателей социально-экономической стратегии региона</a:t>
            </a:r>
          </a:p>
        </p:txBody>
      </p:sp>
      <p:sp>
        <p:nvSpPr>
          <p:cNvPr id="50" name="Прямоугольник 49">
            <a:extLst>
              <a:ext uri="{FF2B5EF4-FFF2-40B4-BE49-F238E27FC236}"/>
            </a:extLst>
          </p:cNvPr>
          <p:cNvSpPr/>
          <p:nvPr/>
        </p:nvSpPr>
        <p:spPr>
          <a:xfrm>
            <a:off x="1928813" y="5072063"/>
            <a:ext cx="1000125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Муниципальный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 1</a:t>
            </a:r>
          </a:p>
        </p:txBody>
      </p:sp>
      <p:sp>
        <p:nvSpPr>
          <p:cNvPr id="51" name="Прямоугольник 50">
            <a:extLst>
              <a:ext uri="{FF2B5EF4-FFF2-40B4-BE49-F238E27FC236}"/>
            </a:extLst>
          </p:cNvPr>
          <p:cNvSpPr/>
          <p:nvPr/>
        </p:nvSpPr>
        <p:spPr>
          <a:xfrm>
            <a:off x="3000375" y="5072063"/>
            <a:ext cx="1044575" cy="3603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Муниципальный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 </a:t>
            </a:r>
            <a:r>
              <a:rPr 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N</a:t>
            </a:r>
            <a:endParaRPr lang="ru-RU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/>
            </a:extLst>
          </p:cNvPr>
          <p:cNvSpPr/>
          <p:nvPr/>
        </p:nvSpPr>
        <p:spPr>
          <a:xfrm>
            <a:off x="4214813" y="5072063"/>
            <a:ext cx="1044575" cy="3603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Ведомственный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 </a:t>
            </a:r>
            <a:r>
              <a:rPr lang="en-US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N</a:t>
            </a:r>
            <a:endParaRPr lang="ru-RU" sz="10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/>
            </a:extLst>
          </p:cNvPr>
          <p:cNvSpPr/>
          <p:nvPr/>
        </p:nvSpPr>
        <p:spPr>
          <a:xfrm>
            <a:off x="5286375" y="5072063"/>
            <a:ext cx="1044575" cy="360362"/>
          </a:xfrm>
          <a:prstGeom prst="rect">
            <a:avLst/>
          </a:prstGeom>
          <a:solidFill>
            <a:srgbClr val="CCC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Внешний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проект*</a:t>
            </a:r>
          </a:p>
        </p:txBody>
      </p:sp>
      <p:sp>
        <p:nvSpPr>
          <p:cNvPr id="54" name="Прямоугольник 53">
            <a:extLst>
              <a:ext uri="{FF2B5EF4-FFF2-40B4-BE49-F238E27FC236}"/>
            </a:extLst>
          </p:cNvPr>
          <p:cNvSpPr/>
          <p:nvPr/>
        </p:nvSpPr>
        <p:spPr>
          <a:xfrm>
            <a:off x="1857375" y="5500688"/>
            <a:ext cx="2149475" cy="561975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042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Проекты, направленные на реализацию региональных показателей  </a:t>
            </a:r>
          </a:p>
        </p:txBody>
      </p:sp>
      <p:sp>
        <p:nvSpPr>
          <p:cNvPr id="55" name="Прямоугольник 54">
            <a:extLst>
              <a:ext uri="{FF2B5EF4-FFF2-40B4-BE49-F238E27FC236}"/>
            </a:extLst>
          </p:cNvPr>
          <p:cNvSpPr/>
          <p:nvPr/>
        </p:nvSpPr>
        <p:spPr>
          <a:xfrm>
            <a:off x="6357938" y="5072063"/>
            <a:ext cx="1044575" cy="360362"/>
          </a:xfrm>
          <a:prstGeom prst="rect">
            <a:avLst/>
          </a:prstGeom>
          <a:solidFill>
            <a:srgbClr val="DAEFC3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defTabSz="1042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Операционная часть</a:t>
            </a:r>
          </a:p>
        </p:txBody>
      </p:sp>
      <p:sp>
        <p:nvSpPr>
          <p:cNvPr id="56" name="Прямоугольник 55">
            <a:extLst>
              <a:ext uri="{FF2B5EF4-FFF2-40B4-BE49-F238E27FC236}"/>
            </a:extLst>
          </p:cNvPr>
          <p:cNvSpPr/>
          <p:nvPr/>
        </p:nvSpPr>
        <p:spPr>
          <a:xfrm>
            <a:off x="6357938" y="5572125"/>
            <a:ext cx="1016000" cy="539750"/>
          </a:xfrm>
          <a:prstGeom prst="rect">
            <a:avLst/>
          </a:prstGeom>
          <a:noFill/>
          <a:ln w="9525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pPr marL="92075" indent="-92075" defTabSz="1007943" fontAlgn="auto">
              <a:spcBef>
                <a:spcPts val="0"/>
              </a:spcBef>
              <a:spcAft>
                <a:spcPts val="0"/>
              </a:spcAft>
              <a:buClr>
                <a:srgbClr val="797787"/>
              </a:buClr>
              <a:buFont typeface="Arial" panose="020B0604020202020204" pitchFamily="34" charset="0"/>
              <a:buChar char="•"/>
              <a:defRPr/>
            </a:pPr>
            <a:r>
              <a:rPr lang="ru-RU" sz="800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Зарплата</a:t>
            </a:r>
          </a:p>
          <a:p>
            <a:pPr marL="92075" indent="-92075" defTabSz="1007943" fontAlgn="auto">
              <a:spcBef>
                <a:spcPts val="0"/>
              </a:spcBef>
              <a:spcAft>
                <a:spcPts val="0"/>
              </a:spcAft>
              <a:buClr>
                <a:srgbClr val="797787"/>
              </a:buClr>
              <a:buFont typeface="Arial" panose="020B0604020202020204" pitchFamily="34" charset="0"/>
              <a:buChar char="•"/>
              <a:defRPr/>
            </a:pPr>
            <a:r>
              <a:rPr lang="ru-RU" sz="800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Госзакупки</a:t>
            </a:r>
          </a:p>
          <a:p>
            <a:pPr marL="92075" indent="-92075" defTabSz="1007943" fontAlgn="auto">
              <a:spcBef>
                <a:spcPts val="0"/>
              </a:spcBef>
              <a:spcAft>
                <a:spcPts val="0"/>
              </a:spcAft>
              <a:buClr>
                <a:srgbClr val="797787"/>
              </a:buClr>
              <a:buFont typeface="Arial" panose="020B0604020202020204" pitchFamily="34" charset="0"/>
              <a:buChar char="•"/>
              <a:defRPr/>
            </a:pPr>
            <a:r>
              <a:rPr lang="ru-RU" sz="800" kern="0" dirty="0">
                <a:solidFill>
                  <a:prstClr val="black"/>
                </a:solidFill>
                <a:latin typeface="Franklin Gothic Book" panose="020B0503020102020204" pitchFamily="34" charset="0"/>
              </a:rPr>
              <a:t>Уплата налогов и т.д.</a:t>
            </a:r>
          </a:p>
        </p:txBody>
      </p:sp>
      <p:sp>
        <p:nvSpPr>
          <p:cNvPr id="57" name="Прямоугольник 56">
            <a:extLst>
              <a:ext uri="{FF2B5EF4-FFF2-40B4-BE49-F238E27FC236}"/>
            </a:extLst>
          </p:cNvPr>
          <p:cNvSpPr/>
          <p:nvPr/>
        </p:nvSpPr>
        <p:spPr>
          <a:xfrm>
            <a:off x="1863725" y="4714875"/>
            <a:ext cx="5610225" cy="1500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 Муниципальная программа  </a:t>
            </a:r>
          </a:p>
        </p:txBody>
      </p:sp>
      <p:sp>
        <p:nvSpPr>
          <p:cNvPr id="58" name="Прямоугольник 57">
            <a:extLst>
              <a:ext uri="{FF2B5EF4-FFF2-40B4-BE49-F238E27FC236}"/>
            </a:extLst>
          </p:cNvPr>
          <p:cNvSpPr/>
          <p:nvPr/>
        </p:nvSpPr>
        <p:spPr>
          <a:xfrm>
            <a:off x="4214813" y="5500688"/>
            <a:ext cx="2124075" cy="561975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104272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kern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 defTabSz="1042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kern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Проекты, направленные на достижение показателей социально-экономической стратегии МО</a:t>
            </a:r>
          </a:p>
        </p:txBody>
      </p:sp>
      <p:sp>
        <p:nvSpPr>
          <p:cNvPr id="11" name="Блок-схема: процесс 10">
            <a:extLst>
              <a:ext uri="{FF2B5EF4-FFF2-40B4-BE49-F238E27FC236}"/>
            </a:extLst>
          </p:cNvPr>
          <p:cNvSpPr/>
          <p:nvPr/>
        </p:nvSpPr>
        <p:spPr>
          <a:xfrm>
            <a:off x="285750" y="1285875"/>
            <a:ext cx="1308100" cy="474663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Указ Президента</a:t>
            </a:r>
          </a:p>
        </p:txBody>
      </p:sp>
      <p:sp>
        <p:nvSpPr>
          <p:cNvPr id="59" name="Блок-схема: процесс 58">
            <a:extLst>
              <a:ext uri="{FF2B5EF4-FFF2-40B4-BE49-F238E27FC236}"/>
            </a:extLst>
          </p:cNvPr>
          <p:cNvSpPr/>
          <p:nvPr/>
        </p:nvSpPr>
        <p:spPr>
          <a:xfrm>
            <a:off x="285750" y="2143125"/>
            <a:ext cx="1308100" cy="42703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Целевые показатели</a:t>
            </a:r>
          </a:p>
        </p:txBody>
      </p:sp>
      <p:sp>
        <p:nvSpPr>
          <p:cNvPr id="60" name="Блок-схема: процесс 59">
            <a:extLst>
              <a:ext uri="{FF2B5EF4-FFF2-40B4-BE49-F238E27FC236}"/>
            </a:extLst>
          </p:cNvPr>
          <p:cNvSpPr/>
          <p:nvPr/>
        </p:nvSpPr>
        <p:spPr>
          <a:xfrm>
            <a:off x="268288" y="2822575"/>
            <a:ext cx="1309687" cy="820738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Стратегия социально-экономического развития региона</a:t>
            </a:r>
          </a:p>
        </p:txBody>
      </p:sp>
      <p:sp>
        <p:nvSpPr>
          <p:cNvPr id="62" name="Блок-схема: процесс 61">
            <a:extLst>
              <a:ext uri="{FF2B5EF4-FFF2-40B4-BE49-F238E27FC236}"/>
            </a:extLst>
          </p:cNvPr>
          <p:cNvSpPr/>
          <p:nvPr/>
        </p:nvSpPr>
        <p:spPr>
          <a:xfrm>
            <a:off x="261938" y="3830638"/>
            <a:ext cx="1309687" cy="477837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Целевые показатели</a:t>
            </a:r>
          </a:p>
        </p:txBody>
      </p:sp>
      <p:sp>
        <p:nvSpPr>
          <p:cNvPr id="63" name="Блок-схема: процесс 62">
            <a:extLst>
              <a:ext uri="{FF2B5EF4-FFF2-40B4-BE49-F238E27FC236}"/>
            </a:extLst>
          </p:cNvPr>
          <p:cNvSpPr/>
          <p:nvPr/>
        </p:nvSpPr>
        <p:spPr>
          <a:xfrm>
            <a:off x="273050" y="5775325"/>
            <a:ext cx="1309688" cy="477838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Целевые показатели</a:t>
            </a:r>
          </a:p>
        </p:txBody>
      </p:sp>
      <p:sp>
        <p:nvSpPr>
          <p:cNvPr id="64" name="Блок-схема: процесс 63">
            <a:extLst>
              <a:ext uri="{FF2B5EF4-FFF2-40B4-BE49-F238E27FC236}"/>
            </a:extLst>
          </p:cNvPr>
          <p:cNvSpPr/>
          <p:nvPr/>
        </p:nvSpPr>
        <p:spPr>
          <a:xfrm>
            <a:off x="268288" y="4740275"/>
            <a:ext cx="1309687" cy="820738"/>
          </a:xfrm>
          <a:prstGeom prst="flowChartProcess">
            <a:avLst/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Стратегия социально-экономического развития МО</a:t>
            </a:r>
          </a:p>
        </p:txBody>
      </p:sp>
      <p:cxnSp>
        <p:nvCxnSpPr>
          <p:cNvPr id="68" name="Прямая со стрелкой 67">
            <a:extLst>
              <a:ext uri="{FF2B5EF4-FFF2-40B4-BE49-F238E27FC236}"/>
            </a:extLst>
          </p:cNvPr>
          <p:cNvCxnSpPr>
            <a:cxnSpLocks/>
            <a:stCxn id="11" idx="2"/>
            <a:endCxn id="59" idx="0"/>
          </p:cNvCxnSpPr>
          <p:nvPr/>
        </p:nvCxnSpPr>
        <p:spPr>
          <a:xfrm rot="5400000">
            <a:off x="749300" y="1951038"/>
            <a:ext cx="382587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/>
            </a:extLst>
          </p:cNvPr>
          <p:cNvCxnSpPr>
            <a:stCxn id="59" idx="3"/>
          </p:cNvCxnSpPr>
          <p:nvPr/>
        </p:nvCxnSpPr>
        <p:spPr>
          <a:xfrm>
            <a:off x="1593850" y="2355850"/>
            <a:ext cx="28575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/>
            </a:extLst>
          </p:cNvPr>
          <p:cNvCxnSpPr>
            <a:cxnSpLocks/>
            <a:endCxn id="60" idx="2"/>
          </p:cNvCxnSpPr>
          <p:nvPr/>
        </p:nvCxnSpPr>
        <p:spPr>
          <a:xfrm flipH="1" flipV="1">
            <a:off x="923925" y="3643313"/>
            <a:ext cx="0" cy="1873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923925" y="5561013"/>
            <a:ext cx="0" cy="1873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/>
            </a:extLst>
          </p:cNvPr>
          <p:cNvCxnSpPr/>
          <p:nvPr/>
        </p:nvCxnSpPr>
        <p:spPr>
          <a:xfrm rot="5400000">
            <a:off x="800894" y="2694781"/>
            <a:ext cx="250825" cy="47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/>
            </a:extLst>
          </p:cNvPr>
          <p:cNvCxnSpPr>
            <a:cxnSpLocks/>
            <a:endCxn id="62" idx="2"/>
          </p:cNvCxnSpPr>
          <p:nvPr/>
        </p:nvCxnSpPr>
        <p:spPr>
          <a:xfrm flipH="1" flipV="1">
            <a:off x="917575" y="4308475"/>
            <a:ext cx="0" cy="4302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/>
            </a:extLst>
          </p:cNvPr>
          <p:cNvCxnSpPr/>
          <p:nvPr/>
        </p:nvCxnSpPr>
        <p:spPr>
          <a:xfrm>
            <a:off x="1568450" y="4068763"/>
            <a:ext cx="2857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/>
            </a:extLst>
          </p:cNvPr>
          <p:cNvCxnSpPr/>
          <p:nvPr/>
        </p:nvCxnSpPr>
        <p:spPr>
          <a:xfrm>
            <a:off x="1565275" y="6015038"/>
            <a:ext cx="2857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215313" y="1357313"/>
            <a:ext cx="671512" cy="4929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Проекты организаций-исполнителей национальных, федеральных, региональных,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муниципальных программ и проектов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143375" y="1500188"/>
            <a:ext cx="399097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7524750" y="2074863"/>
            <a:ext cx="63341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7500938" y="3643313"/>
            <a:ext cx="631825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7470775" y="5556250"/>
            <a:ext cx="633413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500938" y="5286375"/>
            <a:ext cx="839787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355DA8"/>
                </a:solidFill>
                <a:latin typeface="Franklin Gothic Book" panose="020B0503020102020204" pitchFamily="34" charset="0"/>
              </a:rPr>
              <a:t>показатели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448550" y="3379788"/>
            <a:ext cx="83978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355DA8"/>
                </a:solidFill>
                <a:latin typeface="Franklin Gothic Book" panose="020B0503020102020204" pitchFamily="34" charset="0"/>
              </a:rPr>
              <a:t>показатели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7429500" y="1785938"/>
            <a:ext cx="83978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355DA8"/>
                </a:solidFill>
                <a:latin typeface="Franklin Gothic Book" panose="020B0503020102020204" pitchFamily="34" charset="0"/>
              </a:rPr>
              <a:t>показатели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429500" y="1285875"/>
            <a:ext cx="839788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rgbClr val="355DA8"/>
                </a:solidFill>
                <a:latin typeface="Franklin Gothic Book" panose="020B0503020102020204" pitchFamily="34" charset="0"/>
              </a:rPr>
              <a:t>показатели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500938" y="1428750"/>
            <a:ext cx="671512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ресурсы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500938" y="2000250"/>
            <a:ext cx="671512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ресурсы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500938" y="3571875"/>
            <a:ext cx="671512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ресурсы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7572375" y="5500688"/>
            <a:ext cx="671513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</a:rPr>
              <a:t>ресурсы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57375" y="3214688"/>
            <a:ext cx="3357563" cy="5715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215063" y="6500813"/>
            <a:ext cx="1928812" cy="214312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50000"/>
                  </a:schemeClr>
                </a:solidFill>
              </a:rPr>
              <a:t>Портфель проектов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4643438"/>
            <a:ext cx="7358062" cy="17145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pic>
        <p:nvPicPr>
          <p:cNvPr id="10302" name="Рисунок 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5" y="357188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" name="Прямая со стрелкой 10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571625" y="1500188"/>
            <a:ext cx="285750" cy="1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880475" y="6643710"/>
            <a:ext cx="263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42844" y="3571876"/>
            <a:ext cx="8643938" cy="158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42875" y="1357313"/>
          <a:ext cx="8690123" cy="856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775">
                  <a:extLst>
                    <a:ext uri="{9D8B030D-6E8A-4147-A177-3AD203B41FA5}"/>
                  </a:extLst>
                </a:gridCol>
                <a:gridCol w="2038199">
                  <a:extLst>
                    <a:ext uri="{9D8B030D-6E8A-4147-A177-3AD203B41FA5}"/>
                  </a:extLst>
                </a:gridCol>
                <a:gridCol w="3443854">
                  <a:extLst>
                    <a:ext uri="{9D8B030D-6E8A-4147-A177-3AD203B41FA5}"/>
                  </a:extLst>
                </a:gridCol>
                <a:gridCol w="2013295">
                  <a:extLst>
                    <a:ext uri="{9D8B030D-6E8A-4147-A177-3AD203B41FA5}"/>
                  </a:extLst>
                </a:gridCol>
              </a:tblGrid>
              <a:tr h="246556">
                <a:tc gridSpan="4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n-lt"/>
                        </a:rPr>
                        <a:t>Руководство проектной деятельностью</a:t>
                      </a:r>
                    </a:p>
                  </a:txBody>
                  <a:tcPr marL="91435" marR="91435" marT="45717" marB="45717">
                    <a:solidFill>
                      <a:srgbClr val="9EACA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ru-RU" sz="1200" b="0" dirty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35" marR="91435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39261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85000"/>
                        </a:lnSpc>
                      </a:pPr>
                      <a:endParaRPr lang="ru-RU" sz="1100" b="0" dirty="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91435" marR="91435" marT="45717" marB="4571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ru-RU" sz="300" b="0" dirty="0">
                        <a:solidFill>
                          <a:schemeClr val="tx2"/>
                        </a:solidFill>
                        <a:latin typeface="Franklin Gothic Book" panose="020B050302010202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latin typeface="+mn-lt"/>
                        </a:rPr>
                        <a:t>Субъекты управления 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latin typeface="+mn-lt"/>
                        </a:rPr>
                        <a:t> проектной деятельности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100" b="0" i="1" dirty="0">
                          <a:solidFill>
                            <a:srgbClr val="002060"/>
                          </a:solidFill>
                          <a:latin typeface="+mn-lt"/>
                        </a:rPr>
                        <a:t>(персонал и оргструктуры)</a:t>
                      </a:r>
                    </a:p>
                  </a:txBody>
                  <a:tcPr marL="91435" marR="91435" marT="45717" marB="457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</a:rPr>
                        <a:t>Процессы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</a:rPr>
                        <a:t>управления 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</a:rPr>
                        <a:t>проектной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</a:rPr>
                        <a:t>деятельности</a:t>
                      </a:r>
                    </a:p>
                  </a:txBody>
                  <a:tcPr marL="91435" marR="91435" marT="45717" marB="457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</a:rPr>
                        <a:t>Объекты </a:t>
                      </a: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</a:rPr>
                        <a:t>управления </a:t>
                      </a:r>
                    </a:p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200" b="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</a:rPr>
                        <a:t>  проектной деятельности</a:t>
                      </a:r>
                    </a:p>
                  </a:txBody>
                  <a:tcPr marL="0" marR="0" marT="45717" marB="4571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Равнобедренный треугольник 9">
            <a:extLst>
              <a:ext uri="{FF2B5EF4-FFF2-40B4-BE49-F238E27FC236}"/>
            </a:extLst>
          </p:cNvPr>
          <p:cNvSpPr/>
          <p:nvPr/>
        </p:nvSpPr>
        <p:spPr>
          <a:xfrm>
            <a:off x="3143250" y="2643188"/>
            <a:ext cx="3857625" cy="2857500"/>
          </a:xfrm>
          <a:prstGeom prst="triangle">
            <a:avLst/>
          </a:prstGeom>
          <a:solidFill>
            <a:schemeClr val="bg2">
              <a:lumMod val="2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/>
            </a:extLst>
          </p:cNvPr>
          <p:cNvSpPr/>
          <p:nvPr/>
        </p:nvSpPr>
        <p:spPr>
          <a:xfrm>
            <a:off x="3495675" y="2414588"/>
            <a:ext cx="3240088" cy="25146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/>
            </a:extLst>
          </p:cNvPr>
          <p:cNvSpPr/>
          <p:nvPr/>
        </p:nvSpPr>
        <p:spPr>
          <a:xfrm>
            <a:off x="3865563" y="2535238"/>
            <a:ext cx="2519362" cy="1822450"/>
          </a:xfrm>
          <a:prstGeom prst="triangle">
            <a:avLst/>
          </a:prstGeom>
          <a:solidFill>
            <a:schemeClr val="accent1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bg1"/>
                </a:solidFill>
              </a:ln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84" name="Прямоугольник 13"/>
          <p:cNvSpPr>
            <a:spLocks noChangeArrowheads="1"/>
          </p:cNvSpPr>
          <p:nvPr/>
        </p:nvSpPr>
        <p:spPr bwMode="auto">
          <a:xfrm>
            <a:off x="142875" y="2643188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002060"/>
                </a:solidFill>
              </a:rPr>
              <a:t>Стратегический уровень</a:t>
            </a:r>
          </a:p>
        </p:txBody>
      </p:sp>
      <p:sp>
        <p:nvSpPr>
          <p:cNvPr id="11285" name="Прямоугольник 14"/>
          <p:cNvSpPr>
            <a:spLocks noChangeArrowheads="1"/>
          </p:cNvSpPr>
          <p:nvPr/>
        </p:nvSpPr>
        <p:spPr bwMode="auto">
          <a:xfrm>
            <a:off x="3857625" y="3857625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100">
                <a:solidFill>
                  <a:srgbClr val="FFFFFF"/>
                </a:solidFill>
                <a:latin typeface="Franklin Gothic Book" pitchFamily="34" charset="0"/>
              </a:rPr>
              <a:t>  </a:t>
            </a:r>
            <a:r>
              <a:rPr lang="ru-RU" sz="1000">
                <a:solidFill>
                  <a:srgbClr val="FFFFFF"/>
                </a:solidFill>
              </a:rPr>
              <a:t>Портфельное    управление</a:t>
            </a:r>
          </a:p>
        </p:txBody>
      </p:sp>
      <p:sp>
        <p:nvSpPr>
          <p:cNvPr id="16" name="Прямоугольный треугольник 21">
            <a:extLst>
              <a:ext uri="{FF2B5EF4-FFF2-40B4-BE49-F238E27FC236}"/>
            </a:extLst>
          </p:cNvPr>
          <p:cNvSpPr/>
          <p:nvPr/>
        </p:nvSpPr>
        <p:spPr>
          <a:xfrm>
            <a:off x="5143500" y="2500313"/>
            <a:ext cx="1479550" cy="2428875"/>
          </a:xfrm>
          <a:custGeom>
            <a:avLst/>
            <a:gdLst>
              <a:gd name="connsiteX0" fmla="*/ 0 w 1551285"/>
              <a:gd name="connsiteY0" fmla="*/ 1438664 h 1438664"/>
              <a:gd name="connsiteX1" fmla="*/ 0 w 1551285"/>
              <a:gd name="connsiteY1" fmla="*/ 0 h 1438664"/>
              <a:gd name="connsiteX2" fmla="*/ 1551285 w 1551285"/>
              <a:gd name="connsiteY2" fmla="*/ 1438664 h 1438664"/>
              <a:gd name="connsiteX3" fmla="*/ 0 w 1551285"/>
              <a:gd name="connsiteY3" fmla="*/ 1438664 h 1438664"/>
              <a:gd name="connsiteX0" fmla="*/ 0 w 1551285"/>
              <a:gd name="connsiteY0" fmla="*/ 2539676 h 2539676"/>
              <a:gd name="connsiteX1" fmla="*/ 37322 w 1551285"/>
              <a:gd name="connsiteY1" fmla="*/ 0 h 2539676"/>
              <a:gd name="connsiteX2" fmla="*/ 1551285 w 1551285"/>
              <a:gd name="connsiteY2" fmla="*/ 2539676 h 2539676"/>
              <a:gd name="connsiteX3" fmla="*/ 0 w 1551285"/>
              <a:gd name="connsiteY3" fmla="*/ 2539676 h 253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285" h="2539676">
                <a:moveTo>
                  <a:pt x="0" y="2539676"/>
                </a:moveTo>
                <a:lnTo>
                  <a:pt x="37322" y="0"/>
                </a:lnTo>
                <a:lnTo>
                  <a:pt x="1551285" y="2539676"/>
                </a:lnTo>
                <a:lnTo>
                  <a:pt x="0" y="253967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Равнобедренный треугольник 16">
            <a:extLst>
              <a:ext uri="{FF2B5EF4-FFF2-40B4-BE49-F238E27FC236}"/>
            </a:extLst>
          </p:cNvPr>
          <p:cNvSpPr/>
          <p:nvPr/>
        </p:nvSpPr>
        <p:spPr>
          <a:xfrm>
            <a:off x="4286250" y="2328863"/>
            <a:ext cx="1612900" cy="1385887"/>
          </a:xfrm>
          <a:prstGeom prst="triangle">
            <a:avLst/>
          </a:prstGeom>
          <a:solidFill>
            <a:srgbClr val="D7685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286250" y="3357563"/>
            <a:ext cx="1460500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6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white"/>
                </a:solidFill>
                <a:latin typeface="+mn-lt"/>
              </a:rPr>
              <a:t>Стратегическое управление</a:t>
            </a:r>
          </a:p>
        </p:txBody>
      </p:sp>
      <p:sp>
        <p:nvSpPr>
          <p:cNvPr id="11289" name="Прямоугольник 20"/>
          <p:cNvSpPr>
            <a:spLocks noChangeArrowheads="1"/>
          </p:cNvSpPr>
          <p:nvPr/>
        </p:nvSpPr>
        <p:spPr bwMode="auto">
          <a:xfrm>
            <a:off x="3643313" y="4357688"/>
            <a:ext cx="114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000">
                <a:solidFill>
                  <a:srgbClr val="FFFFFF"/>
                </a:solidFill>
              </a:rPr>
              <a:t>Управление программами </a:t>
            </a:r>
          </a:p>
          <a:p>
            <a:pPr algn="r">
              <a:lnSpc>
                <a:spcPct val="90000"/>
              </a:lnSpc>
            </a:pPr>
            <a:r>
              <a:rPr lang="ru-RU" sz="1000">
                <a:solidFill>
                  <a:srgbClr val="FFFFFF"/>
                </a:solidFill>
              </a:rPr>
              <a:t>и проектами</a:t>
            </a:r>
          </a:p>
        </p:txBody>
      </p:sp>
      <p:sp>
        <p:nvSpPr>
          <p:cNvPr id="11290" name="Прямоугольник 21"/>
          <p:cNvSpPr>
            <a:spLocks noChangeArrowheads="1"/>
          </p:cNvSpPr>
          <p:nvPr/>
        </p:nvSpPr>
        <p:spPr bwMode="auto">
          <a:xfrm>
            <a:off x="5143500" y="4071938"/>
            <a:ext cx="1389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>
                <a:solidFill>
                  <a:srgbClr val="FFFFFF"/>
                </a:solidFill>
              </a:rPr>
              <a:t>Управление процессами операционной деятельности</a:t>
            </a:r>
          </a:p>
        </p:txBody>
      </p:sp>
      <p:sp>
        <p:nvSpPr>
          <p:cNvPr id="11291" name="Прямоугольник 22"/>
          <p:cNvSpPr>
            <a:spLocks noChangeArrowheads="1"/>
          </p:cNvSpPr>
          <p:nvPr/>
        </p:nvSpPr>
        <p:spPr bwMode="auto">
          <a:xfrm>
            <a:off x="4429125" y="5000625"/>
            <a:ext cx="1406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rgbClr val="FFFFFF"/>
                </a:solidFill>
                <a:latin typeface="Franklin Gothic Book" pitchFamily="34" charset="0"/>
              </a:rPr>
              <a:t>Исполнение работ</a:t>
            </a:r>
            <a:endParaRPr lang="ru-RU" sz="2800">
              <a:solidFill>
                <a:srgbClr val="000000"/>
              </a:solidFill>
              <a:latin typeface="Franklin Gothic Book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42875" y="2214563"/>
            <a:ext cx="8715375" cy="158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: скругленные углы 34">
            <a:extLst>
              <a:ext uri="{FF2B5EF4-FFF2-40B4-BE49-F238E27FC236}"/>
            </a:extLst>
          </p:cNvPr>
          <p:cNvSpPr/>
          <p:nvPr/>
        </p:nvSpPr>
        <p:spPr>
          <a:xfrm>
            <a:off x="1357313" y="2714625"/>
            <a:ext cx="1571625" cy="642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Высшее руководство города</a:t>
            </a:r>
          </a:p>
        </p:txBody>
      </p:sp>
      <p:sp>
        <p:nvSpPr>
          <p:cNvPr id="26" name="Прямоугольник: скругленные углы 35">
            <a:extLst>
              <a:ext uri="{FF2B5EF4-FFF2-40B4-BE49-F238E27FC236}"/>
            </a:extLst>
          </p:cNvPr>
          <p:cNvSpPr/>
          <p:nvPr/>
        </p:nvSpPr>
        <p:spPr>
          <a:xfrm>
            <a:off x="1357290" y="3786190"/>
            <a:ext cx="1571625" cy="795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Органы </a:t>
            </a:r>
          </a:p>
          <a:p>
            <a:pPr algn="ctr" defTabSz="914406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 подразделения управления проектной деятельностью</a:t>
            </a:r>
          </a:p>
        </p:txBody>
      </p:sp>
      <p:sp>
        <p:nvSpPr>
          <p:cNvPr id="27" name="Прямоугольник: скругленные углы 36">
            <a:extLst>
              <a:ext uri="{FF2B5EF4-FFF2-40B4-BE49-F238E27FC236}"/>
            </a:extLst>
          </p:cNvPr>
          <p:cNvSpPr/>
          <p:nvPr/>
        </p:nvSpPr>
        <p:spPr>
          <a:xfrm>
            <a:off x="1357290" y="5000636"/>
            <a:ext cx="1527175" cy="500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Участники проектов</a:t>
            </a:r>
          </a:p>
        </p:txBody>
      </p:sp>
      <p:sp>
        <p:nvSpPr>
          <p:cNvPr id="29" name="Прямоугольник: скругленные углы 38">
            <a:extLst>
              <a:ext uri="{FF2B5EF4-FFF2-40B4-BE49-F238E27FC236}"/>
            </a:extLst>
          </p:cNvPr>
          <p:cNvSpPr/>
          <p:nvPr/>
        </p:nvSpPr>
        <p:spPr>
          <a:xfrm>
            <a:off x="6786578" y="2643188"/>
            <a:ext cx="2000235" cy="71437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Стратегия </a:t>
            </a:r>
            <a:r>
              <a:rPr lang="ru-RU" sz="11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социально-экономического </a:t>
            </a:r>
            <a:r>
              <a:rPr lang="ru-RU" sz="1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развития города Рязани до 2030 года</a:t>
            </a:r>
          </a:p>
        </p:txBody>
      </p:sp>
      <p:sp>
        <p:nvSpPr>
          <p:cNvPr id="30" name="Прямоугольник: скругленные углы 39">
            <a:extLst>
              <a:ext uri="{FF2B5EF4-FFF2-40B4-BE49-F238E27FC236}"/>
            </a:extLst>
          </p:cNvPr>
          <p:cNvSpPr/>
          <p:nvPr/>
        </p:nvSpPr>
        <p:spPr>
          <a:xfrm>
            <a:off x="7215188" y="3714751"/>
            <a:ext cx="1609725" cy="1785952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Портфели проектов</a:t>
            </a: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85720" y="5643578"/>
            <a:ext cx="8643937" cy="1587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42">
            <a:extLst>
              <a:ext uri="{FF2B5EF4-FFF2-40B4-BE49-F238E27FC236}"/>
            </a:extLst>
          </p:cNvPr>
          <p:cNvSpPr/>
          <p:nvPr/>
        </p:nvSpPr>
        <p:spPr>
          <a:xfrm>
            <a:off x="7358063" y="4071939"/>
            <a:ext cx="1357312" cy="1214450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002060"/>
                </a:solidFill>
              </a:rPr>
              <a:t>Программы</a:t>
            </a:r>
          </a:p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3" name="Прямоугольник: скругленные углы 43">
            <a:extLst>
              <a:ext uri="{FF2B5EF4-FFF2-40B4-BE49-F238E27FC236}"/>
            </a:extLst>
          </p:cNvPr>
          <p:cNvSpPr/>
          <p:nvPr/>
        </p:nvSpPr>
        <p:spPr>
          <a:xfrm>
            <a:off x="7429500" y="4357688"/>
            <a:ext cx="612775" cy="785812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34" name="Прямоугольник: скругленные углы 44">
            <a:extLst>
              <a:ext uri="{FF2B5EF4-FFF2-40B4-BE49-F238E27FC236}"/>
            </a:extLst>
          </p:cNvPr>
          <p:cNvSpPr/>
          <p:nvPr/>
        </p:nvSpPr>
        <p:spPr>
          <a:xfrm>
            <a:off x="8001000" y="4357688"/>
            <a:ext cx="714375" cy="785812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solidFill>
                <a:srgbClr val="256569"/>
              </a:solidFill>
              <a:latin typeface="Book Antiqua" panose="02040602050305030304" pitchFamily="18" charset="0"/>
            </a:endParaRPr>
          </a:p>
        </p:txBody>
      </p:sp>
      <p:sp>
        <p:nvSpPr>
          <p:cNvPr id="11302" name="Прямоугольник 34"/>
          <p:cNvSpPr>
            <a:spLocks noChangeArrowheads="1"/>
          </p:cNvSpPr>
          <p:nvPr/>
        </p:nvSpPr>
        <p:spPr bwMode="auto">
          <a:xfrm>
            <a:off x="7929563" y="4500563"/>
            <a:ext cx="857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900"/>
              </a:lnSpc>
            </a:pPr>
            <a:r>
              <a:rPr lang="ru-RU" sz="1000">
                <a:solidFill>
                  <a:srgbClr val="002060"/>
                </a:solidFill>
              </a:rPr>
              <a:t>Связанные мероприя</a:t>
            </a:r>
          </a:p>
          <a:p>
            <a:pPr algn="ctr">
              <a:lnSpc>
                <a:spcPts val="900"/>
              </a:lnSpc>
            </a:pPr>
            <a:r>
              <a:rPr lang="ru-RU" sz="1000">
                <a:solidFill>
                  <a:srgbClr val="002060"/>
                </a:solidFill>
              </a:rPr>
              <a:t>тия</a:t>
            </a:r>
          </a:p>
        </p:txBody>
      </p:sp>
      <p:sp>
        <p:nvSpPr>
          <p:cNvPr id="11303" name="Прямоугольник 35"/>
          <p:cNvSpPr>
            <a:spLocks noChangeArrowheads="1"/>
          </p:cNvSpPr>
          <p:nvPr/>
        </p:nvSpPr>
        <p:spPr bwMode="auto">
          <a:xfrm>
            <a:off x="7358063" y="4572000"/>
            <a:ext cx="714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solidFill>
                  <a:srgbClr val="002060"/>
                </a:solidFill>
              </a:rPr>
              <a:t>Проекты</a:t>
            </a:r>
          </a:p>
        </p:txBody>
      </p:sp>
      <p:sp>
        <p:nvSpPr>
          <p:cNvPr id="11304" name="Прямоугольник 36"/>
          <p:cNvSpPr>
            <a:spLocks noChangeArrowheads="1"/>
          </p:cNvSpPr>
          <p:nvPr/>
        </p:nvSpPr>
        <p:spPr bwMode="auto">
          <a:xfrm>
            <a:off x="142844" y="5072074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rgbClr val="002060"/>
                </a:solidFill>
              </a:rPr>
              <a:t>Операционный</a:t>
            </a:r>
          </a:p>
          <a:p>
            <a:pPr algn="ctr"/>
            <a:r>
              <a:rPr lang="ru-RU" sz="1000" dirty="0">
                <a:solidFill>
                  <a:srgbClr val="002060"/>
                </a:solidFill>
              </a:rPr>
              <a:t>уровень</a:t>
            </a:r>
          </a:p>
        </p:txBody>
      </p:sp>
      <p:sp>
        <p:nvSpPr>
          <p:cNvPr id="38" name="Стрелка: вниз 48">
            <a:extLst>
              <a:ext uri="{FF2B5EF4-FFF2-40B4-BE49-F238E27FC236}"/>
            </a:extLst>
          </p:cNvPr>
          <p:cNvSpPr/>
          <p:nvPr/>
        </p:nvSpPr>
        <p:spPr>
          <a:xfrm>
            <a:off x="642910" y="3786190"/>
            <a:ext cx="142903" cy="91281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Прямоугольник: скругленные углы 49">
            <a:extLst>
              <a:ext uri="{FF2B5EF4-FFF2-40B4-BE49-F238E27FC236}"/>
            </a:extLst>
          </p:cNvPr>
          <p:cNvSpPr/>
          <p:nvPr/>
        </p:nvSpPr>
        <p:spPr>
          <a:xfrm>
            <a:off x="214282" y="5715016"/>
            <a:ext cx="8643937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6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i="1" dirty="0" smtClean="0">
              <a:solidFill>
                <a:srgbClr val="002060"/>
              </a:solidFill>
            </a:endParaRPr>
          </a:p>
          <a:p>
            <a:pPr algn="ctr" defTabSz="914406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i="1" dirty="0" smtClean="0">
              <a:solidFill>
                <a:srgbClr val="002060"/>
              </a:solidFill>
            </a:endParaRPr>
          </a:p>
          <a:p>
            <a:pPr algn="ctr" defTabSz="914406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 smtClean="0">
                <a:solidFill>
                  <a:srgbClr val="002060"/>
                </a:solidFill>
              </a:rPr>
              <a:t>Обеспечивающие </a:t>
            </a:r>
            <a:r>
              <a:rPr lang="ru-RU" sz="1100" i="1" dirty="0">
                <a:solidFill>
                  <a:srgbClr val="002060"/>
                </a:solidFill>
              </a:rPr>
              <a:t>процессы системы менеджмента проектной деятельности</a:t>
            </a:r>
          </a:p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0" name="Прямоугольник: скругленные углы 50">
            <a:extLst>
              <a:ext uri="{FF2B5EF4-FFF2-40B4-BE49-F238E27FC236}"/>
            </a:extLst>
          </p:cNvPr>
          <p:cNvSpPr/>
          <p:nvPr/>
        </p:nvSpPr>
        <p:spPr>
          <a:xfrm>
            <a:off x="357188" y="6072188"/>
            <a:ext cx="1857375" cy="2857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</a:rPr>
              <a:t>Принятие решений </a:t>
            </a:r>
          </a:p>
          <a:p>
            <a:pPr algn="ctr" defTabSz="91440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</a:rPr>
              <a:t>и организационная поддержка</a:t>
            </a:r>
          </a:p>
        </p:txBody>
      </p:sp>
      <p:sp>
        <p:nvSpPr>
          <p:cNvPr id="41" name="Прямоугольник: скругленные углы 51">
            <a:extLst>
              <a:ext uri="{FF2B5EF4-FFF2-40B4-BE49-F238E27FC236}"/>
            </a:extLst>
          </p:cNvPr>
          <p:cNvSpPr/>
          <p:nvPr/>
        </p:nvSpPr>
        <p:spPr>
          <a:xfrm>
            <a:off x="2500313" y="6072188"/>
            <a:ext cx="1922462" cy="2857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</a:rPr>
              <a:t>Развитие компетенций </a:t>
            </a:r>
          </a:p>
          <a:p>
            <a:pPr algn="ctr" defTabSz="91440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</a:rPr>
              <a:t>и культуры эффективности</a:t>
            </a:r>
          </a:p>
        </p:txBody>
      </p:sp>
      <p:sp>
        <p:nvSpPr>
          <p:cNvPr id="42" name="Прямоугольник: скругленные углы 52">
            <a:extLst>
              <a:ext uri="{FF2B5EF4-FFF2-40B4-BE49-F238E27FC236}"/>
            </a:extLst>
          </p:cNvPr>
          <p:cNvSpPr/>
          <p:nvPr/>
        </p:nvSpPr>
        <p:spPr>
          <a:xfrm>
            <a:off x="6858000" y="6072188"/>
            <a:ext cx="1857375" cy="2857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</a:rPr>
              <a:t>Автоматизация проектной деятельности</a:t>
            </a:r>
          </a:p>
        </p:txBody>
      </p:sp>
      <p:sp>
        <p:nvSpPr>
          <p:cNvPr id="43" name="Прямоугольник: скругленные углы 53">
            <a:extLst>
              <a:ext uri="{FF2B5EF4-FFF2-40B4-BE49-F238E27FC236}"/>
            </a:extLst>
          </p:cNvPr>
          <p:cNvSpPr/>
          <p:nvPr/>
        </p:nvSpPr>
        <p:spPr>
          <a:xfrm>
            <a:off x="4714875" y="6072188"/>
            <a:ext cx="1851025" cy="2857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914406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2060"/>
                </a:solidFill>
              </a:rPr>
              <a:t>Управление стимулированием участников проектов</a:t>
            </a:r>
          </a:p>
        </p:txBody>
      </p:sp>
      <p:sp>
        <p:nvSpPr>
          <p:cNvPr id="49" name="Title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85813" y="500063"/>
            <a:ext cx="7329487" cy="57943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u="sng" spc="4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ru-RU" b="1" u="none" dirty="0" smtClean="0">
              <a:solidFill>
                <a:srgbClr val="0C828C"/>
              </a:solidFill>
              <a:latin typeface="Franklin Gothic Book" panose="020B0503020102020204" pitchFamily="34" charset="0"/>
              <a:ea typeface="+mj-ea"/>
              <a:cs typeface="Aria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b="1" u="none" dirty="0" smtClean="0">
                <a:solidFill>
                  <a:srgbClr val="C00000"/>
                </a:solidFill>
                <a:latin typeface="+mj-lt"/>
                <a:ea typeface="+mj-ea"/>
                <a:cs typeface="Arial"/>
              </a:rPr>
              <a:t>Система управления </a:t>
            </a:r>
            <a:r>
              <a:rPr lang="ru-RU" b="1" u="none" dirty="0">
                <a:solidFill>
                  <a:srgbClr val="C00000"/>
                </a:solidFill>
                <a:latin typeface="+mj-lt"/>
                <a:ea typeface="+mj-ea"/>
                <a:cs typeface="Arial"/>
              </a:rPr>
              <a:t>проектной </a:t>
            </a:r>
            <a:r>
              <a:rPr lang="ru-RU" b="1" u="none" dirty="0" smtClean="0">
                <a:solidFill>
                  <a:srgbClr val="C00000"/>
                </a:solidFill>
                <a:latin typeface="+mj-lt"/>
                <a:ea typeface="+mj-ea"/>
                <a:cs typeface="Arial"/>
              </a:rPr>
              <a:t>деятельностью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u="none" dirty="0" smtClean="0">
                <a:solidFill>
                  <a:srgbClr val="C00000"/>
                </a:solidFill>
                <a:latin typeface="+mj-lt"/>
                <a:ea typeface="+mj-ea"/>
                <a:cs typeface="Arial"/>
              </a:rPr>
              <a:t>в администрации города Рязани </a:t>
            </a:r>
            <a:endParaRPr lang="ru-RU" b="1" u="none" dirty="0">
              <a:solidFill>
                <a:srgbClr val="C00000"/>
              </a:solidFill>
              <a:latin typeface="+mj-lt"/>
              <a:ea typeface="+mj-ea"/>
              <a:cs typeface="Arial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u="none" dirty="0" smtClean="0">
                <a:solidFill>
                  <a:srgbClr val="0C828C"/>
                </a:solidFill>
                <a:latin typeface="+mj-lt"/>
                <a:ea typeface="+mj-ea"/>
                <a:cs typeface="Arial"/>
              </a:rPr>
              <a:t> </a:t>
            </a:r>
            <a:endParaRPr lang="ru-RU" b="1" u="none" dirty="0">
              <a:solidFill>
                <a:srgbClr val="0C828C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11312" name="Прямоугольник 1"/>
          <p:cNvSpPr>
            <a:spLocks noChangeArrowheads="1"/>
          </p:cNvSpPr>
          <p:nvPr/>
        </p:nvSpPr>
        <p:spPr bwMode="auto">
          <a:xfrm>
            <a:off x="0" y="1643063"/>
            <a:ext cx="12144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algn="ctr">
              <a:lnSpc>
                <a:spcPct val="85000"/>
              </a:lnSpc>
            </a:pPr>
            <a:r>
              <a:rPr lang="ru-RU" sz="1100">
                <a:solidFill>
                  <a:srgbClr val="002060"/>
                </a:solidFill>
              </a:rPr>
              <a:t>Уровни</a:t>
            </a:r>
          </a:p>
          <a:p>
            <a:pPr marL="177800" algn="ctr">
              <a:lnSpc>
                <a:spcPct val="85000"/>
              </a:lnSpc>
            </a:pPr>
            <a:r>
              <a:rPr lang="ru-RU" sz="1100">
                <a:solidFill>
                  <a:srgbClr val="002060"/>
                </a:solidFill>
              </a:rPr>
              <a:t>управления </a:t>
            </a:r>
          </a:p>
        </p:txBody>
      </p:sp>
      <p:pic>
        <p:nvPicPr>
          <p:cNvPr id="11313" name="Рисунок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428625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: вверх 15">
            <a:extLst>
              <a:ext uri="{FF2B5EF4-FFF2-40B4-BE49-F238E27FC236}"/>
            </a:extLst>
          </p:cNvPr>
          <p:cNvSpPr/>
          <p:nvPr/>
        </p:nvSpPr>
        <p:spPr>
          <a:xfrm rot="16200000">
            <a:off x="4822031" y="3464720"/>
            <a:ext cx="428625" cy="3929062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исполнение</a:t>
            </a:r>
          </a:p>
        </p:txBody>
      </p:sp>
      <p:sp>
        <p:nvSpPr>
          <p:cNvPr id="19" name="Стрелка: вверх 14">
            <a:extLst>
              <a:ext uri="{FF2B5EF4-FFF2-40B4-BE49-F238E27FC236}"/>
            </a:extLst>
          </p:cNvPr>
          <p:cNvSpPr/>
          <p:nvPr/>
        </p:nvSpPr>
        <p:spPr>
          <a:xfrm rot="8905505">
            <a:off x="5814827" y="2115725"/>
            <a:ext cx="416528" cy="3773425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      планирование</a:t>
            </a:r>
          </a:p>
        </p:txBody>
      </p:sp>
      <p:sp>
        <p:nvSpPr>
          <p:cNvPr id="20" name="Стрелка: вверх 13">
            <a:extLst>
              <a:ext uri="{FF2B5EF4-FFF2-40B4-BE49-F238E27FC236}"/>
            </a:extLst>
          </p:cNvPr>
          <p:cNvSpPr/>
          <p:nvPr/>
        </p:nvSpPr>
        <p:spPr>
          <a:xfrm rot="1814274">
            <a:off x="3933433" y="1981497"/>
            <a:ext cx="387605" cy="3810381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defTabSz="9144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</a:rPr>
              <a:t>   контроль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214313" y="4929188"/>
            <a:ext cx="7072312" cy="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880475" y="6643710"/>
            <a:ext cx="263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7929588" cy="92867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Franklin Gothic Book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Franklin Gothic Boo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Franklin Gothic Book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Franklin Gothic Boo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Муниципальный  проектный  комитет –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  <a:latin typeface="Franklin Gothic Book" pitchFamily="34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</a:rPr>
              <a:t>остоянно   действующий   совещательный   орган администрации   города  Рязани,  созданный  для организации, планирования, руководства и координации проектной деятельности на стратегическом уровне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291" name="Содержимое 6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3643313" cy="3428999"/>
          </a:xfrm>
          <a:ln>
            <a:prstDash val="sysDash"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1100" dirty="0" smtClean="0">
                <a:solidFill>
                  <a:srgbClr val="002060"/>
                </a:solidFill>
              </a:rPr>
              <a:t>     </a:t>
            </a:r>
            <a:r>
              <a:rPr lang="ru-RU" sz="1100" b="1" dirty="0" smtClean="0">
                <a:solidFill>
                  <a:srgbClr val="002060"/>
                </a:solidFill>
              </a:rPr>
              <a:t>СОСТАВ МУНИЦИПАЛЬНОГО ПРОЕКТНОГО КОМИТЕТА</a:t>
            </a:r>
          </a:p>
          <a:p>
            <a:pPr algn="ctr" eaLnBrk="1" hangingPunct="1">
              <a:buFont typeface="Arial" pitchFamily="34" charset="0"/>
              <a:buNone/>
            </a:pPr>
            <a:endParaRPr lang="ru-RU" sz="1100" b="1" dirty="0" smtClean="0">
              <a:solidFill>
                <a:srgbClr val="002060"/>
              </a:solidFill>
            </a:endParaRPr>
          </a:p>
          <a:p>
            <a:pPr algn="just" eaLnBrk="1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</a:rPr>
              <a:t>Председатель муниципального проектного комитета - глава администрации города Рязани</a:t>
            </a:r>
          </a:p>
          <a:p>
            <a:pPr algn="just" eaLnBrk="1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</a:rPr>
              <a:t>Заместитель председателя муниципального проектного комитета	-  заместитель главы администрации города Рязани, куратор проектной деятельности в администрации города Рязани	</a:t>
            </a:r>
          </a:p>
          <a:p>
            <a:pPr algn="just" eaLnBrk="1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</a:rPr>
              <a:t>Члены муниципального проектного комитета: заместители главы администрации города Рязани, руководители структурных подразделений администрации города Рязани</a:t>
            </a:r>
          </a:p>
          <a:p>
            <a:pPr algn="just" eaLnBrk="1" hangingPunct="1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</a:rPr>
              <a:t>Секретарь муниципального проектного комитета -заместитель начальника отдела стратегического планирования управления экономики                    и цифрового развития	</a:t>
            </a:r>
          </a:p>
          <a:p>
            <a:pPr algn="just" eaLnBrk="1" hangingPunct="1"/>
            <a:endParaRPr lang="ru-RU" sz="1100" dirty="0" smtClean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286248" y="1928802"/>
            <a:ext cx="4572000" cy="4572031"/>
          </a:xfrm>
        </p:spPr>
        <p:txBody>
          <a:bodyPr rtlCol="0">
            <a:normAutofit fontScale="25000" lnSpcReduction="20000"/>
          </a:bodyPr>
          <a:lstStyle/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700" b="1" dirty="0" smtClean="0">
                <a:solidFill>
                  <a:srgbClr val="002060"/>
                </a:solidFill>
              </a:rPr>
              <a:t>     </a:t>
            </a:r>
            <a:r>
              <a:rPr lang="ru-RU" sz="4800" b="1" dirty="0" smtClean="0">
                <a:solidFill>
                  <a:srgbClr val="002060"/>
                </a:solidFill>
              </a:rPr>
              <a:t>Основные функции: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принятие решений об открытии и реализации проекта                в соответствии с идеей, изложенной в предложении по проекту;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рассмотрение и утверждение паспортов проектов;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рассмотрение данных мониторинга реализации проектов;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утверждение внесения изменений в паспорта проектов;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рассмотрение и утверждение итоговых отчетов о реализации проектов;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принятие решений о закрытии проектов с соответствующим статусом реализации;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принятие решений о приостановлении проекта, возобновлении приостановленного проекта, досрочном завершении проекта;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утверждение стратегической карты развития муниципального образования - городской округ город Рязань;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рассмотрение и утверждение паспортов портфелей проектов и программ;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утверждение внесения изменений в паспорта портфелей проектов и программ;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утверждение отчета о реализации портфеля проектов и программ, рейтинга эффективности реализации компонентов портфеля проектов и программ;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4400" dirty="0" smtClean="0">
                <a:solidFill>
                  <a:srgbClr val="002060"/>
                </a:solidFill>
              </a:rPr>
              <a:t>рассмотрение результатов реализации портфеля проектов и программ и принятие решения о закрытии портфеля проектов принятием результатов реализации портфеля проектов</a:t>
            </a:r>
            <a:endParaRPr lang="ru-RU" sz="4400" dirty="0"/>
          </a:p>
        </p:txBody>
      </p:sp>
      <p:pic>
        <p:nvPicPr>
          <p:cNvPr id="12293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428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80475" y="6643710"/>
            <a:ext cx="263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5715016"/>
            <a:ext cx="3357586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200" b="1" dirty="0" smtClean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1100" b="1" dirty="0" smtClean="0">
                <a:solidFill>
                  <a:srgbClr val="002060"/>
                </a:solidFill>
              </a:rPr>
              <a:t>За 2019 – 2022 гг. проведено 26 заседаний муниципального проектного комитета</a:t>
            </a:r>
            <a:endParaRPr lang="ru-RU" sz="1100" dirty="0" smtClean="0"/>
          </a:p>
          <a:p>
            <a:pPr algn="ctr"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571500"/>
            <a:ext cx="7543800" cy="64293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Franklin Gothic Book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Franklin Gothic Book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Муниципальный проектный  офис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  <a:latin typeface="Franklin Gothic Book" pitchFamily="34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Franklin Gothic Book" pitchFamily="34" charset="0"/>
              </a:rPr>
            </a:br>
            <a:endParaRPr lang="ru-RU" sz="1600" dirty="0">
              <a:solidFill>
                <a:srgbClr val="235B2E"/>
              </a:solidFill>
              <a:latin typeface="+mn-lt"/>
            </a:endParaRPr>
          </a:p>
        </p:txBody>
      </p:sp>
      <p:sp>
        <p:nvSpPr>
          <p:cNvPr id="13318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1785926"/>
            <a:ext cx="3786187" cy="3143259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1100" dirty="0" smtClean="0">
                <a:solidFill>
                  <a:srgbClr val="002060"/>
                </a:solidFill>
              </a:rPr>
              <a:t>    </a:t>
            </a:r>
            <a:r>
              <a:rPr lang="ru-RU" sz="1200" b="1" dirty="0" smtClean="0">
                <a:solidFill>
                  <a:srgbClr val="002060"/>
                </a:solidFill>
              </a:rPr>
              <a:t>СОСТАВ МУНИЦИПАЛЬНОГО ПРОЕКТНОГО  ОФИСА</a:t>
            </a:r>
          </a:p>
          <a:p>
            <a:pPr algn="just" eaLnBrk="1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</a:rPr>
              <a:t>Руководитель муниципального проектного офиса - начальник управления экономики и цифрового развития	</a:t>
            </a:r>
          </a:p>
          <a:p>
            <a:pPr algn="just" eaLnBrk="1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</a:rPr>
              <a:t>Заместитель руководителя муниципального проектного офиса - заместитель начальника управления экономики и цифрового развития</a:t>
            </a:r>
          </a:p>
          <a:p>
            <a:pPr algn="just" eaLnBrk="1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1100" dirty="0" smtClean="0">
                <a:solidFill>
                  <a:srgbClr val="002060"/>
                </a:solidFill>
              </a:rPr>
              <a:t>Специалисты муниципального проектного офиса: </a:t>
            </a:r>
          </a:p>
          <a:p>
            <a:pPr algn="just" eaLnBrk="1" hangingPunct="1">
              <a:spcAft>
                <a:spcPts val="600"/>
              </a:spcAft>
              <a:buClr>
                <a:srgbClr val="002060"/>
              </a:buClr>
              <a:buFont typeface="Arial" pitchFamily="34" charset="0"/>
              <a:buNone/>
            </a:pPr>
            <a:r>
              <a:rPr lang="ru-RU" sz="1100" dirty="0" smtClean="0">
                <a:solidFill>
                  <a:srgbClr val="002060"/>
                </a:solidFill>
              </a:rPr>
              <a:t>     начальник отдела стратегического планирования управления экономики и цифрового развития;</a:t>
            </a:r>
          </a:p>
          <a:p>
            <a:pPr algn="just" eaLnBrk="1" hangingPunct="1">
              <a:buFont typeface="Arial" pitchFamily="34" charset="0"/>
              <a:buNone/>
            </a:pPr>
            <a:r>
              <a:rPr lang="ru-RU" sz="1100" dirty="0" smtClean="0">
                <a:solidFill>
                  <a:srgbClr val="002060"/>
                </a:solidFill>
              </a:rPr>
              <a:t>     заместитель начальника отдела стратегического планирования управления экономики  и цифрового развития	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785926"/>
            <a:ext cx="4572000" cy="4357705"/>
          </a:xfrm>
        </p:spPr>
        <p:txBody>
          <a:bodyPr rtlCol="0">
            <a:normAutofit fontScale="92500" lnSpcReduction="20000"/>
          </a:bodyPr>
          <a:lstStyle/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500" dirty="0" smtClean="0">
                <a:solidFill>
                  <a:srgbClr val="002060"/>
                </a:solidFill>
              </a:rPr>
              <a:t>    </a:t>
            </a:r>
            <a:r>
              <a:rPr lang="ru-RU" sz="1500" b="1" dirty="0" smtClean="0">
                <a:solidFill>
                  <a:srgbClr val="002060"/>
                </a:solidFill>
              </a:rPr>
              <a:t>Основные функции: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rgbClr val="002060"/>
              </a:solidFill>
            </a:endParaRP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согласование проектных предложений;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организация заседаний муниципального проектного комитета по рассмотрению предложений по проектам в целях принятия решения об открытии и реализации проектов;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согласование паспортов проектов;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осуществление мониторинга и контроля параметров, определенных в паспортах проектов, в рамках их реализации;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осуществление выездных проверок соответствия отчетной информации о реализации проекта реальному состоянию проекта и инициирование рассмотрения возникающих вопросов на заседаниях муниципального проектного комитета;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согласование внесения изменений в утвержденные документы по проекту;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согласование итогового отчета о реализации проекта;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ведение реестра проектов;</a:t>
            </a:r>
          </a:p>
          <a:p>
            <a:pPr marL="182880" indent="-182880" algn="just" eaLnBrk="1" fontAlgn="auto" hangingPunct="1">
              <a:spcAft>
                <a:spcPts val="60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обеспечение методического сопровождения проектной деятельности в администрации города Рязани, издание соответствующих локальных актов, а также координирование деятельности участников проектов по их применению;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координирование работы в администрации города Рязани </a:t>
            </a:r>
          </a:p>
          <a:p>
            <a:pPr marL="182880" indent="-182880" algn="just" eaLnBrk="1" fontAlgn="auto" hangingPunct="1">
              <a:spcAft>
                <a:spcPts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     по внедрению и развитию АИС.</a:t>
            </a:r>
            <a:endParaRPr lang="ru-RU" sz="1200" dirty="0"/>
          </a:p>
        </p:txBody>
      </p:sp>
      <p:pic>
        <p:nvPicPr>
          <p:cNvPr id="13320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428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880475" y="6643710"/>
            <a:ext cx="263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214950"/>
            <a:ext cx="3429024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100" b="1" dirty="0" smtClean="0">
                <a:solidFill>
                  <a:srgbClr val="002060"/>
                </a:solidFill>
              </a:rPr>
              <a:t>За 2019 – 2022 гг. проведено 20 заседаний муниципального    проектного    офиса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7899400" cy="5715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Официальный сайт администрации города Рязани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раздел «Проектная деятельность»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4340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428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888413" y="6643710"/>
            <a:ext cx="263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7643866" cy="532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6929438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Стратегическая  карта  развития  муниципального образования – городской  округ  город  Рязань  -</a:t>
            </a:r>
            <a:endParaRPr lang="ru-RU" sz="2000" b="1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28625" y="1285875"/>
            <a:ext cx="771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</a:rPr>
              <a:t>документ, сформированный в соответствии  со стратегическими целями, стоящими перед муниципальным образованием, и систематизирующий ключевые показатели развития регионального и муниципального уровней</a:t>
            </a:r>
          </a:p>
          <a:p>
            <a:endParaRPr lang="ru-RU" dirty="0"/>
          </a:p>
        </p:txBody>
      </p:sp>
      <p:pic>
        <p:nvPicPr>
          <p:cNvPr id="15364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875" y="428625"/>
            <a:ext cx="1000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4929190" y="2000240"/>
            <a:ext cx="4000527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2060"/>
              </a:solidFill>
            </a:endParaRPr>
          </a:p>
          <a:p>
            <a:pPr algn="just"/>
            <a:r>
              <a:rPr lang="ru-RU" sz="1050" b="1" dirty="0">
                <a:solidFill>
                  <a:srgbClr val="002060"/>
                </a:solidFill>
              </a:rPr>
              <a:t>Стратегическая карта развития города </a:t>
            </a:r>
            <a:r>
              <a:rPr lang="ru-RU" sz="1050" dirty="0">
                <a:solidFill>
                  <a:srgbClr val="002060"/>
                </a:solidFill>
              </a:rPr>
              <a:t>ежегодно актуализируется на заседании муниципального проектного комитета администрации города Рязани. </a:t>
            </a:r>
          </a:p>
          <a:p>
            <a:endParaRPr lang="ru-RU" sz="1050" dirty="0">
              <a:solidFill>
                <a:srgbClr val="002060"/>
              </a:solidFill>
            </a:endParaRPr>
          </a:p>
          <a:p>
            <a:r>
              <a:rPr lang="ru-RU" sz="1050" dirty="0" smtClean="0">
                <a:solidFill>
                  <a:srgbClr val="002060"/>
                </a:solidFill>
              </a:rPr>
              <a:t>Характеризует </a:t>
            </a:r>
            <a:r>
              <a:rPr lang="ru-RU" sz="1050" dirty="0">
                <a:solidFill>
                  <a:srgbClr val="002060"/>
                </a:solidFill>
              </a:rPr>
              <a:t>участие города Рязани в реализации  </a:t>
            </a:r>
            <a:endParaRPr lang="ru-RU" sz="1050" dirty="0" smtClean="0">
              <a:solidFill>
                <a:srgbClr val="002060"/>
              </a:solidFill>
            </a:endParaRPr>
          </a:p>
          <a:p>
            <a:r>
              <a:rPr lang="ru-RU" sz="1050" b="1" dirty="0" smtClean="0">
                <a:solidFill>
                  <a:srgbClr val="002060"/>
                </a:solidFill>
              </a:rPr>
              <a:t>5 </a:t>
            </a:r>
            <a:r>
              <a:rPr lang="ru-RU" sz="1050" b="1" dirty="0">
                <a:solidFill>
                  <a:srgbClr val="002060"/>
                </a:solidFill>
              </a:rPr>
              <a:t>национальных проектов:</a:t>
            </a:r>
          </a:p>
          <a:p>
            <a:pPr>
              <a:buFontTx/>
              <a:buChar char="-"/>
            </a:pPr>
            <a:r>
              <a:rPr lang="ru-RU" sz="1050" dirty="0">
                <a:solidFill>
                  <a:srgbClr val="002060"/>
                </a:solidFill>
              </a:rPr>
              <a:t> «Демография»;</a:t>
            </a:r>
          </a:p>
          <a:p>
            <a:pPr>
              <a:buFontTx/>
              <a:buChar char="-"/>
            </a:pPr>
            <a:r>
              <a:rPr lang="ru-RU" sz="1050" dirty="0">
                <a:solidFill>
                  <a:srgbClr val="002060"/>
                </a:solidFill>
              </a:rPr>
              <a:t> «Образование»;</a:t>
            </a:r>
          </a:p>
          <a:p>
            <a:pPr>
              <a:buFontTx/>
              <a:buChar char="-"/>
            </a:pPr>
            <a:r>
              <a:rPr lang="ru-RU" sz="1050" dirty="0">
                <a:solidFill>
                  <a:srgbClr val="002060"/>
                </a:solidFill>
              </a:rPr>
              <a:t> «Культура»;</a:t>
            </a:r>
          </a:p>
          <a:p>
            <a:pPr>
              <a:buFontTx/>
              <a:buChar char="-"/>
            </a:pPr>
            <a:r>
              <a:rPr lang="ru-RU" sz="1050" dirty="0">
                <a:solidFill>
                  <a:srgbClr val="002060"/>
                </a:solidFill>
              </a:rPr>
              <a:t> «Жилье и городская среда»; </a:t>
            </a:r>
          </a:p>
          <a:p>
            <a:pPr>
              <a:buFontTx/>
              <a:buChar char="-"/>
            </a:pPr>
            <a:r>
              <a:rPr lang="ru-RU" sz="1050" dirty="0">
                <a:solidFill>
                  <a:srgbClr val="002060"/>
                </a:solidFill>
              </a:rPr>
              <a:t> </a:t>
            </a:r>
            <a:r>
              <a:rPr lang="ru-RU" sz="1050" dirty="0" smtClean="0">
                <a:solidFill>
                  <a:srgbClr val="002060"/>
                </a:solidFill>
              </a:rPr>
              <a:t>«Безопасные </a:t>
            </a:r>
            <a:r>
              <a:rPr lang="ru-RU" sz="1050" dirty="0">
                <a:solidFill>
                  <a:srgbClr val="002060"/>
                </a:solidFill>
              </a:rPr>
              <a:t>и качественные автомобильные дороги»;</a:t>
            </a:r>
          </a:p>
          <a:p>
            <a:r>
              <a:rPr lang="ru-RU" sz="1050" dirty="0" smtClean="0">
                <a:solidFill>
                  <a:srgbClr val="002060"/>
                </a:solidFill>
              </a:rPr>
              <a:t>и </a:t>
            </a:r>
            <a:r>
              <a:rPr lang="ru-RU" sz="1050" b="1" dirty="0" smtClean="0">
                <a:solidFill>
                  <a:srgbClr val="002060"/>
                </a:solidFill>
              </a:rPr>
              <a:t>14 </a:t>
            </a:r>
            <a:r>
              <a:rPr lang="ru-RU" sz="1050" b="1" dirty="0">
                <a:solidFill>
                  <a:srgbClr val="002060"/>
                </a:solidFill>
              </a:rPr>
              <a:t>региональных </a:t>
            </a:r>
            <a:r>
              <a:rPr lang="ru-RU" sz="1050" b="1" dirty="0" smtClean="0">
                <a:solidFill>
                  <a:srgbClr val="002060"/>
                </a:solidFill>
              </a:rPr>
              <a:t>проектов</a:t>
            </a:r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6500834"/>
            <a:ext cx="9144000" cy="14287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888413" y="6643710"/>
            <a:ext cx="2635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9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143380"/>
            <a:ext cx="40719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14884"/>
            <a:ext cx="40005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71678"/>
            <a:ext cx="40005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357826"/>
            <a:ext cx="407196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214819"/>
            <a:ext cx="38576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5429264"/>
            <a:ext cx="387817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сность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5354</TotalTime>
  <Words>1411</Words>
  <Application>Microsoft Office PowerPoint</Application>
  <PresentationFormat>Экран (4:3)</PresentationFormat>
  <Paragraphs>303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           Развитие  проектной  деятельности   в администрации   города  Рязани </vt:lpstr>
      <vt:lpstr>  Нормативные документы, регулирующие развитие проектной деятельности в органах местного самоуправления Рязанской области  </vt:lpstr>
      <vt:lpstr> Утверждены нормативные документы, регулирующие развитие проектной деятельности в администрации города Рязани </vt:lpstr>
      <vt:lpstr>Взаимосвязь  объектов  системы  государственного,  регионального  и  муниципального  управления</vt:lpstr>
      <vt:lpstr>Слайд 5</vt:lpstr>
      <vt:lpstr>  Муниципальный  проектный  комитет – постоянно   действующий   совещательный   орган администрации   города  Рязани,  созданный  для организации, планирования, руководства и координации проектной деятельности на стратегическом уровне  </vt:lpstr>
      <vt:lpstr> Муниципальный проектный  офис   </vt:lpstr>
      <vt:lpstr>Официальный сайт администрации города Рязани раздел «Проектная деятельность»</vt:lpstr>
      <vt:lpstr>Стратегическая  карта  развития  муниципального образования – городской  округ  город  Рязань  -</vt:lpstr>
      <vt:lpstr>Портфели   проектов   и   программ   администрации   города   Рязани - направлены на достижение целей и показателей, определенных документами стратегического планирования администрации города Рязани </vt:lpstr>
      <vt:lpstr>Управление проектами администрации города Рязани</vt:lpstr>
      <vt:lpstr> Проекты,  реализуемые  в  рамках  проектной  деятельности  в  администрации  города  Рязани </vt:lpstr>
      <vt:lpstr>Слайд 13</vt:lpstr>
      <vt:lpstr>Развитие  компетенций  и  культуры эффективности  участников  проектной  деятельности   </vt:lpstr>
      <vt:lpstr>Контроль организации проектной деятельности  в администрации города Рязани </vt:lpstr>
      <vt:lpstr>СПАСИБО   ЗА  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Вячеславовна Грачева</dc:creator>
  <cp:lastModifiedBy>LarisaA</cp:lastModifiedBy>
  <cp:revision>498</cp:revision>
  <dcterms:created xsi:type="dcterms:W3CDTF">2020-12-16T09:05:13Z</dcterms:created>
  <dcterms:modified xsi:type="dcterms:W3CDTF">2023-03-06T08:25:28Z</dcterms:modified>
</cp:coreProperties>
</file>