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drawings/drawing4.xml" ContentType="application/vnd.openxmlformats-officedocument.drawingml.chartshapes+xml"/>
  <Override PartName="/ppt/charts/chart27.xml" ContentType="application/vnd.openxmlformats-officedocument.drawingml.chart+xml"/>
  <Override PartName="/ppt/drawings/drawing5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6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90" r:id="rId1"/>
    <p:sldMasterId id="2147486224" r:id="rId2"/>
    <p:sldMasterId id="2147486296" r:id="rId3"/>
    <p:sldMasterId id="2147486345" r:id="rId4"/>
    <p:sldMasterId id="2147486675" r:id="rId5"/>
    <p:sldMasterId id="2147487502" r:id="rId6"/>
    <p:sldMasterId id="2147489746" r:id="rId7"/>
    <p:sldMasterId id="2147489758" r:id="rId8"/>
    <p:sldMasterId id="2147491063" r:id="rId9"/>
    <p:sldMasterId id="2147491075" r:id="rId10"/>
    <p:sldMasterId id="2147491087" r:id="rId11"/>
    <p:sldMasterId id="2147491099" r:id="rId12"/>
    <p:sldMasterId id="2147491111" r:id="rId13"/>
    <p:sldMasterId id="2147491123" r:id="rId14"/>
    <p:sldMasterId id="2147491135" r:id="rId15"/>
    <p:sldMasterId id="2147491147" r:id="rId16"/>
    <p:sldMasterId id="2147491159" r:id="rId17"/>
    <p:sldMasterId id="2147491171" r:id="rId18"/>
  </p:sldMasterIdLst>
  <p:notesMasterIdLst>
    <p:notesMasterId r:id="rId64"/>
  </p:notesMasterIdLst>
  <p:sldIdLst>
    <p:sldId id="631" r:id="rId19"/>
    <p:sldId id="497" r:id="rId20"/>
    <p:sldId id="498" r:id="rId21"/>
    <p:sldId id="499" r:id="rId22"/>
    <p:sldId id="500" r:id="rId23"/>
    <p:sldId id="501" r:id="rId24"/>
    <p:sldId id="503" r:id="rId25"/>
    <p:sldId id="571" r:id="rId26"/>
    <p:sldId id="632" r:id="rId27"/>
    <p:sldId id="633" r:id="rId28"/>
    <p:sldId id="634" r:id="rId29"/>
    <p:sldId id="612" r:id="rId30"/>
    <p:sldId id="613" r:id="rId31"/>
    <p:sldId id="614" r:id="rId32"/>
    <p:sldId id="635" r:id="rId33"/>
    <p:sldId id="616" r:id="rId34"/>
    <p:sldId id="617" r:id="rId35"/>
    <p:sldId id="618" r:id="rId36"/>
    <p:sldId id="619" r:id="rId37"/>
    <p:sldId id="620" r:id="rId38"/>
    <p:sldId id="621" r:id="rId39"/>
    <p:sldId id="636" r:id="rId40"/>
    <p:sldId id="568" r:id="rId41"/>
    <p:sldId id="637" r:id="rId42"/>
    <p:sldId id="638" r:id="rId43"/>
    <p:sldId id="508" r:id="rId44"/>
    <p:sldId id="639" r:id="rId45"/>
    <p:sldId id="640" r:id="rId46"/>
    <p:sldId id="641" r:id="rId47"/>
    <p:sldId id="510" r:id="rId48"/>
    <p:sldId id="511" r:id="rId49"/>
    <p:sldId id="642" r:id="rId50"/>
    <p:sldId id="643" r:id="rId51"/>
    <p:sldId id="644" r:id="rId52"/>
    <p:sldId id="645" r:id="rId53"/>
    <p:sldId id="646" r:id="rId54"/>
    <p:sldId id="516" r:id="rId55"/>
    <p:sldId id="630" r:id="rId56"/>
    <p:sldId id="647" r:id="rId57"/>
    <p:sldId id="648" r:id="rId58"/>
    <p:sldId id="626" r:id="rId59"/>
    <p:sldId id="625" r:id="rId60"/>
    <p:sldId id="650" r:id="rId61"/>
    <p:sldId id="649" r:id="rId62"/>
    <p:sldId id="542" r:id="rId63"/>
  </p:sldIdLst>
  <p:sldSz cx="9144000" cy="5143500" type="screen16x9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AFD7FF"/>
    <a:srgbClr val="FFFFD9"/>
    <a:srgbClr val="376092"/>
    <a:srgbClr val="97CBFF"/>
    <a:srgbClr val="D5EAFF"/>
    <a:srgbClr val="FFFFEB"/>
    <a:srgbClr val="FFFFCC"/>
    <a:srgbClr val="BDECF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95203" autoAdjust="0"/>
  </p:normalViewPr>
  <p:slideViewPr>
    <p:cSldViewPr>
      <p:cViewPr>
        <p:scale>
          <a:sx n="100" d="100"/>
          <a:sy n="100" d="100"/>
        </p:scale>
        <p:origin x="-1051" y="-19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theme" Target="theme/theme1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3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713,5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682,2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664,1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713.5</c:v>
                </c:pt>
                <c:pt idx="1">
                  <c:v>682.2</c:v>
                </c:pt>
                <c:pt idx="2">
                  <c:v>664.1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6 744,5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ru-RU" baseline="0" dirty="0" smtClean="0"/>
                      <a:t> 096</a:t>
                    </a:r>
                    <a:r>
                      <a:rPr lang="ru-RU" dirty="0" smtClean="0"/>
                      <a:t>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7 495,7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6744.5</c:v>
                </c:pt>
                <c:pt idx="1">
                  <c:v>7096.1</c:v>
                </c:pt>
                <c:pt idx="2">
                  <c:v>7495.7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57658496"/>
        <c:axId val="157672576"/>
        <c:axId val="0"/>
      </c:bar3DChart>
      <c:catAx>
        <c:axId val="15765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89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7672576"/>
        <c:crosses val="autoZero"/>
        <c:auto val="0"/>
        <c:lblAlgn val="ctr"/>
        <c:lblOffset val="100"/>
        <c:noMultiLvlLbl val="0"/>
      </c:catAx>
      <c:valAx>
        <c:axId val="157672576"/>
        <c:scaling>
          <c:orientation val="minMax"/>
          <c:max val="8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2"/>
        </c:spPr>
        <c:txPr>
          <a:bodyPr/>
          <a:lstStyle/>
          <a:p>
            <a:pPr>
              <a:defRPr sz="1389" baseline="0">
                <a:latin typeface="Arial Narrow" panose="020B0606020202030204" pitchFamily="34" charset="0"/>
              </a:defRPr>
            </a:pPr>
            <a:endParaRPr lang="ru-RU"/>
          </a:p>
        </c:txPr>
        <c:crossAx val="157658496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81957547169811318"/>
          <c:y val="0.25916870415647919"/>
          <c:w val="0.17099056603773585"/>
          <c:h val="0.38630806845965771"/>
        </c:manualLayout>
      </c:layout>
      <c:overlay val="0"/>
      <c:spPr>
        <a:ln>
          <a:noFill/>
        </a:ln>
      </c:spPr>
      <c:txPr>
        <a:bodyPr/>
        <a:lstStyle/>
        <a:p>
          <a:pPr>
            <a:defRPr sz="1489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67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3.3731815121622807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448265855572E-2"/>
                  <c:y val="0.20574416848361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2953997404295E-2"/>
                  <c:y val="0.21765922812608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795035759757553E-2"/>
                  <c:y val="0.2285063129373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28602659751063E-2"/>
                  <c:y val="0.10519567360593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61">
                <a:noFill/>
              </a:ln>
            </c:spPr>
            <c:txPr>
              <a:bodyPr anchor="ctr" anchorCtr="0"/>
              <a:lstStyle/>
              <a:p>
                <a:pPr>
                  <a:defRPr sz="122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47.7</c:v>
                </c:pt>
                <c:pt idx="1">
                  <c:v>49</c:v>
                </c:pt>
                <c:pt idx="2">
                  <c:v>50.5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81690368"/>
        <c:axId val="181691904"/>
        <c:axId val="182481792"/>
      </c:bar3DChart>
      <c:catAx>
        <c:axId val="18169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2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1691904"/>
        <c:crosses val="autoZero"/>
        <c:auto val="0"/>
        <c:lblAlgn val="ctr"/>
        <c:lblOffset val="100"/>
        <c:noMultiLvlLbl val="0"/>
      </c:catAx>
      <c:valAx>
        <c:axId val="181691904"/>
        <c:scaling>
          <c:orientation val="minMax"/>
          <c:max val="6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29956"/>
        </c:spPr>
        <c:txPr>
          <a:bodyPr/>
          <a:lstStyle/>
          <a:p>
            <a:pPr>
              <a:defRPr sz="1225" baseline="0">
                <a:latin typeface="Arial Narrow" panose="020B0606020202030204" pitchFamily="34" charset="0"/>
              </a:defRPr>
            </a:pPr>
            <a:endParaRPr lang="ru-RU"/>
          </a:p>
        </c:txPr>
        <c:crossAx val="181690368"/>
        <c:crosses val="autoZero"/>
        <c:crossBetween val="between"/>
      </c:valAx>
      <c:serAx>
        <c:axId val="182481792"/>
        <c:scaling>
          <c:orientation val="minMax"/>
        </c:scaling>
        <c:delete val="1"/>
        <c:axPos val="b"/>
        <c:majorTickMark val="out"/>
        <c:minorTickMark val="none"/>
        <c:tickLblPos val="nextTo"/>
        <c:crossAx val="181691904"/>
        <c:crosses val="autoZero"/>
      </c:serAx>
      <c:spPr>
        <a:noFill/>
        <a:ln w="25371">
          <a:noFill/>
        </a:ln>
      </c:spPr>
    </c:plotArea>
    <c:plotVisOnly val="1"/>
    <c:dispBlanksAs val="gap"/>
    <c:showDLblsOverMax val="0"/>
  </c:chart>
  <c:spPr>
    <a:solidFill>
      <a:srgbClr val="FFFFD9"/>
    </a:solidFill>
    <a:ln w="5391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697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82409904821518E-2"/>
          <c:y val="5.6899004267425323E-3"/>
          <c:w val="0.8185544756795512"/>
          <c:h val="0.825479553320415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4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5574551421715336E-4"/>
                  <c:y val="2.844950213371266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имущества, находящегося в гос. и мун. собственности                   </a:t>
                    </a:r>
                    <a:r>
                      <a:rPr lang="ru-RU" dirty="0" smtClean="0"/>
                      <a:t>(471,2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66,0%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5954655291689589E-2"/>
                  <c:y val="-0.386813991778765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                                          </a:t>
                    </a:r>
                    <a:r>
                      <a:rPr lang="ru-RU" dirty="0" smtClean="0"/>
                      <a:t>(100,9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14,1%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8111255020222528E-2"/>
                  <c:y val="9.82112655548212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оказания платных услуг и компенсации затрат государства                 </a:t>
                    </a:r>
                    <a:r>
                      <a:rPr lang="ru-RU" dirty="0" smtClean="0"/>
                      <a:t>(3,9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0,6%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647865053558437"/>
                  <c:y val="0.149561944870689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Штрафы, санкции, возмещение ущерба </a:t>
                    </a:r>
                    <a:r>
                      <a:rPr lang="ru-RU" dirty="0" smtClean="0"/>
                      <a:t>(31,7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4,4%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30556917260572497"/>
                  <c:y val="0.126091329622204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неналоговые доходы (</a:t>
                    </a:r>
                    <a:r>
                      <a:rPr lang="ru-RU" dirty="0" smtClean="0"/>
                      <a:t>33,2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4,7%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5753495746965521"/>
                  <c:y val="-2.81596308285077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Платежи </a:t>
                    </a:r>
                    <a:r>
                      <a:rPr lang="ru-RU" dirty="0"/>
                      <a:t>при пользовании природными ресурсами                                         </a:t>
                    </a:r>
                    <a:r>
                      <a:rPr lang="ru-RU" dirty="0" smtClean="0"/>
                      <a:t>(72,6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10,2%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solidFill>
                <a:schemeClr val="bg1"/>
              </a:solidFill>
              <a:ln w="2536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8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  <c:pt idx="4">
                  <c:v>Прочие неналоговые доходы (33,2 млн.руб.)</c:v>
                </c:pt>
                <c:pt idx="5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66.047919902518686</c:v>
                </c:pt>
                <c:pt idx="1">
                  <c:v>14.142639020051559</c:v>
                </c:pt>
                <c:pt idx="2">
                  <c:v>0.54695885271648992</c:v>
                </c:pt>
                <c:pt idx="3">
                  <c:v>4.4381383580946965</c:v>
                </c:pt>
                <c:pt idx="4">
                  <c:v>4.6463821667727645</c:v>
                </c:pt>
                <c:pt idx="5">
                  <c:v>10.177961699845801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  <c:pt idx="4">
                  <c:v>Прочие неналоговые доходы (33,2 млн.руб.)</c:v>
                </c:pt>
                <c:pt idx="5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471245.7</c:v>
                </c:pt>
                <c:pt idx="1">
                  <c:v>100906.4</c:v>
                </c:pt>
                <c:pt idx="2">
                  <c:v>3902.5</c:v>
                </c:pt>
                <c:pt idx="3">
                  <c:v>31665.7</c:v>
                </c:pt>
                <c:pt idx="4">
                  <c:v>33151.5</c:v>
                </c:pt>
                <c:pt idx="5">
                  <c:v>72618.8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(471,2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(31,7 млн.руб.)</c:v>
                </c:pt>
                <c:pt idx="4">
                  <c:v>Прочие неналоговые доходы (33,2 млн.руб.)</c:v>
                </c:pt>
                <c:pt idx="5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713490.6</c:v>
                </c:pt>
                <c:pt idx="1">
                  <c:v>713490.6</c:v>
                </c:pt>
                <c:pt idx="2">
                  <c:v>713490.6</c:v>
                </c:pt>
                <c:pt idx="3">
                  <c:v>713490.6</c:v>
                </c:pt>
                <c:pt idx="4">
                  <c:v>713490.6</c:v>
                </c:pt>
                <c:pt idx="5">
                  <c:v>713490.6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2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89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56312093115128"/>
          <c:y val="5.5951412471545323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7480545822755E-3"/>
                  <c:y val="0.18316602604769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93051085468837E-2"/>
                  <c:y val="0.19235175579355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680060733853783E-2"/>
                  <c:y val="0.19881292682016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70213510889993E-2"/>
                  <c:y val="0.20382468186737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27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280.5</c:v>
                </c:pt>
                <c:pt idx="1">
                  <c:v>279</c:v>
                </c:pt>
                <c:pt idx="2">
                  <c:v>289.8</c:v>
                </c:pt>
                <c:pt idx="3">
                  <c:v>295.3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83284096"/>
        <c:axId val="183285632"/>
        <c:axId val="181025408"/>
      </c:bar3DChart>
      <c:catAx>
        <c:axId val="18328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3285632"/>
        <c:crosses val="autoZero"/>
        <c:auto val="0"/>
        <c:lblAlgn val="ctr"/>
        <c:lblOffset val="100"/>
        <c:noMultiLvlLbl val="0"/>
      </c:catAx>
      <c:valAx>
        <c:axId val="183285632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1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83284096"/>
        <c:crosses val="autoZero"/>
        <c:crossBetween val="between"/>
      </c:valAx>
      <c:serAx>
        <c:axId val="181025408"/>
        <c:scaling>
          <c:orientation val="minMax"/>
        </c:scaling>
        <c:delete val="1"/>
        <c:axPos val="b"/>
        <c:majorTickMark val="out"/>
        <c:minorTickMark val="none"/>
        <c:tickLblPos val="nextTo"/>
        <c:crossAx val="183285632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5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16031616737563"/>
          <c:y val="4.3724936236396714E-2"/>
          <c:w val="0.85472682294023594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37520740941865E-2"/>
                  <c:y val="0.20539595153194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4223609979787E-2"/>
                  <c:y val="0.19651726516246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5901589887471E-2"/>
                  <c:y val="0.17301808216979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053941533170423E-2"/>
                  <c:y val="0.15677090003502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71">
                <a:noFill/>
              </a:ln>
            </c:spPr>
            <c:txPr>
              <a:bodyPr/>
              <a:lstStyle/>
              <a:p>
                <a:pPr>
                  <a:defRPr sz="11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26.7</c:v>
                </c:pt>
                <c:pt idx="1">
                  <c:v>26</c:v>
                </c:pt>
                <c:pt idx="2">
                  <c:v>24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82963200"/>
        <c:axId val="182964992"/>
        <c:axId val="183287808"/>
      </c:bar3DChart>
      <c:catAx>
        <c:axId val="18296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2964992"/>
        <c:crosses val="autoZero"/>
        <c:auto val="0"/>
        <c:lblAlgn val="ctr"/>
        <c:lblOffset val="100"/>
        <c:noMultiLvlLbl val="0"/>
      </c:catAx>
      <c:valAx>
        <c:axId val="182964992"/>
        <c:scaling>
          <c:orientation val="minMax"/>
          <c:max val="3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2"/>
        </c:spPr>
        <c:txPr>
          <a:bodyPr/>
          <a:lstStyle/>
          <a:p>
            <a:pPr>
              <a:defRPr sz="1190" baseline="0">
                <a:latin typeface="Arial Narrow" panose="020B0606020202030204" pitchFamily="34" charset="0"/>
              </a:defRPr>
            </a:pPr>
            <a:endParaRPr lang="ru-RU"/>
          </a:p>
        </c:txPr>
        <c:crossAx val="182963200"/>
        <c:crosses val="autoZero"/>
        <c:crossBetween val="between"/>
        <c:majorUnit val="10"/>
      </c:valAx>
      <c:serAx>
        <c:axId val="183287808"/>
        <c:scaling>
          <c:orientation val="minMax"/>
        </c:scaling>
        <c:delete val="1"/>
        <c:axPos val="b"/>
        <c:majorTickMark val="out"/>
        <c:minorTickMark val="none"/>
        <c:tickLblPos val="nextTo"/>
        <c:crossAx val="182964992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54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2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01105067465812E-2"/>
          <c:y val="3.2700364567481627E-2"/>
          <c:w val="0.86027299501879284"/>
          <c:h val="0.858167395531608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9288185699930898E-3"/>
                  <c:y val="0.24948744149696786"/>
                </c:manualLayout>
              </c:layout>
              <c:numFmt formatCode="#,##0.0" sourceLinked="0"/>
              <c:spPr>
                <a:noFill/>
                <a:ln w="28080">
                  <a:noFill/>
                </a:ln>
              </c:spPr>
              <c:txPr>
                <a:bodyPr/>
                <a:lstStyle/>
                <a:p>
                  <a:pPr>
                    <a:defRPr sz="1179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93503235979741E-2"/>
                  <c:y val="0.10833490524370011"/>
                </c:manualLayout>
              </c:layout>
              <c:tx>
                <c:rich>
                  <a:bodyPr/>
                  <a:lstStyle/>
                  <a:p>
                    <a:pPr>
                      <a:defRPr sz="117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22313706531946E-2"/>
                  <c:y val="0.104432710085338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334658773086569E-2"/>
                  <c:y val="0.10778251858229491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17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22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,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28080">
                <a:noFill/>
              </a:ln>
            </c:spPr>
            <c:txPr>
              <a:bodyPr/>
              <a:lstStyle/>
              <a:p>
                <a:pPr>
                  <a:defRPr sz="117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113.4</c:v>
                </c:pt>
                <c:pt idx="1">
                  <c:v>22.9</c:v>
                </c:pt>
                <c:pt idx="2">
                  <c:v>22.9</c:v>
                </c:pt>
                <c:pt idx="3">
                  <c:v>22.9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83211520"/>
        <c:axId val="183213056"/>
        <c:axId val="183289600"/>
      </c:bar3DChart>
      <c:catAx>
        <c:axId val="18321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7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3213056"/>
        <c:crosses val="autoZero"/>
        <c:auto val="0"/>
        <c:lblAlgn val="ctr"/>
        <c:lblOffset val="100"/>
        <c:noMultiLvlLbl val="0"/>
      </c:catAx>
      <c:valAx>
        <c:axId val="183213056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200"/>
        </c:spPr>
        <c:txPr>
          <a:bodyPr/>
          <a:lstStyle/>
          <a:p>
            <a:pPr>
              <a:defRPr sz="1179" baseline="0">
                <a:latin typeface="Arial Narrow" panose="020B0606020202030204" pitchFamily="34" charset="0"/>
              </a:defRPr>
            </a:pPr>
            <a:endParaRPr lang="ru-RU"/>
          </a:p>
        </c:txPr>
        <c:crossAx val="183211520"/>
        <c:crosses val="autoZero"/>
        <c:crossBetween val="between"/>
        <c:majorUnit val="10"/>
        <c:minorUnit val="1"/>
      </c:valAx>
      <c:serAx>
        <c:axId val="183289600"/>
        <c:scaling>
          <c:orientation val="minMax"/>
        </c:scaling>
        <c:delete val="1"/>
        <c:axPos val="b"/>
        <c:majorTickMark val="out"/>
        <c:minorTickMark val="none"/>
        <c:tickLblPos val="nextTo"/>
        <c:crossAx val="183213056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16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8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66311641895762"/>
          <c:y val="5.5907004515430833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67170658295639E-2"/>
                  <c:y val="0.21636899652946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96017817121235E-3"/>
                  <c:y val="0.20182818972273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60212759621681E-2"/>
                  <c:y val="0.1988177781094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090718165983127E-3"/>
                  <c:y val="0.19907526961973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75">
                <a:noFill/>
              </a:ln>
            </c:spPr>
            <c:txPr>
              <a:bodyPr/>
              <a:lstStyle/>
              <a:p>
                <a:pPr>
                  <a:defRPr sz="118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31.6</c:v>
                </c:pt>
                <c:pt idx="1">
                  <c:v>30.8</c:v>
                </c:pt>
                <c:pt idx="2">
                  <c:v>30.8</c:v>
                </c:pt>
                <c:pt idx="3">
                  <c:v>30.8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83161216"/>
        <c:axId val="183162752"/>
        <c:axId val="183226816"/>
      </c:bar3DChart>
      <c:catAx>
        <c:axId val="18316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8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3162752"/>
        <c:crosses val="autoZero"/>
        <c:auto val="0"/>
        <c:lblAlgn val="ctr"/>
        <c:lblOffset val="100"/>
        <c:noMultiLvlLbl val="0"/>
      </c:catAx>
      <c:valAx>
        <c:axId val="183162752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195"/>
        </c:spPr>
        <c:txPr>
          <a:bodyPr/>
          <a:lstStyle/>
          <a:p>
            <a:pPr>
              <a:defRPr sz="1180" baseline="0">
                <a:latin typeface="Arial Narrow" panose="020B0606020202030204" pitchFamily="34" charset="0"/>
              </a:defRPr>
            </a:pPr>
            <a:endParaRPr lang="ru-RU"/>
          </a:p>
        </c:txPr>
        <c:crossAx val="183161216"/>
        <c:crosses val="autoZero"/>
        <c:crossBetween val="between"/>
      </c:valAx>
      <c:serAx>
        <c:axId val="183226816"/>
        <c:scaling>
          <c:orientation val="minMax"/>
        </c:scaling>
        <c:delete val="1"/>
        <c:axPos val="b"/>
        <c:majorTickMark val="out"/>
        <c:minorTickMark val="none"/>
        <c:tickLblPos val="nextTo"/>
        <c:crossAx val="183162752"/>
        <c:crosses val="autoZero"/>
      </c:serAx>
      <c:spPr>
        <a:solidFill>
          <a:srgbClr val="FFFFD9"/>
        </a:solidFill>
        <a:ln w="25051">
          <a:noFill/>
        </a:ln>
      </c:spPr>
    </c:plotArea>
    <c:plotVisOnly val="1"/>
    <c:dispBlanksAs val="gap"/>
    <c:showDLblsOverMax val="0"/>
  </c:chart>
  <c:spPr>
    <a:solidFill>
      <a:srgbClr val="FFFFD9"/>
    </a:solidFill>
    <a:ln w="56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6280405184447"/>
          <c:y val="4.7987415464043198E-2"/>
          <c:w val="0.85735336573558096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17713639796E-2"/>
                  <c:y val="0.14661115542889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17387216989576E-2"/>
                  <c:y val="0.16222301599914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91628354983646E-2"/>
                  <c:y val="0.25629921138348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171419869840474E-2"/>
                  <c:y val="0.20576048029847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00">
                <a:noFill/>
              </a:ln>
            </c:spPr>
            <c:txPr>
              <a:bodyPr/>
              <a:lstStyle/>
              <a:p>
                <a:pPr>
                  <a:defRPr sz="1196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74.900000000000006</c:v>
                </c:pt>
                <c:pt idx="1">
                  <c:v>82.6</c:v>
                </c:pt>
                <c:pt idx="2">
                  <c:v>113.8</c:v>
                </c:pt>
                <c:pt idx="3">
                  <c:v>96.7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69704704"/>
        <c:axId val="69706496"/>
        <c:axId val="183290496"/>
      </c:bar3DChart>
      <c:catAx>
        <c:axId val="6970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69706496"/>
        <c:crosses val="autoZero"/>
        <c:auto val="0"/>
        <c:lblAlgn val="ctr"/>
        <c:lblOffset val="100"/>
        <c:noMultiLvlLbl val="0"/>
      </c:catAx>
      <c:valAx>
        <c:axId val="69706496"/>
        <c:scaling>
          <c:orientation val="minMax"/>
          <c:max val="12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3"/>
        </c:spPr>
        <c:txPr>
          <a:bodyPr/>
          <a:lstStyle/>
          <a:p>
            <a:pPr>
              <a:defRPr sz="1196" baseline="0">
                <a:latin typeface="Arial Narrow" panose="020B0606020202030204" pitchFamily="34" charset="0"/>
              </a:defRPr>
            </a:pPr>
            <a:endParaRPr lang="ru-RU"/>
          </a:p>
        </c:txPr>
        <c:crossAx val="69704704"/>
        <c:crosses val="autoZero"/>
        <c:crossBetween val="between"/>
        <c:majorUnit val="20"/>
        <c:minorUnit val="10"/>
      </c:valAx>
      <c:serAx>
        <c:axId val="183290496"/>
        <c:scaling>
          <c:orientation val="minMax"/>
        </c:scaling>
        <c:delete val="1"/>
        <c:axPos val="b"/>
        <c:majorTickMark val="out"/>
        <c:minorTickMark val="none"/>
        <c:tickLblPos val="nextTo"/>
        <c:crossAx val="69706496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80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56312093115128"/>
          <c:y val="5.0840765757360899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1948073309757133E-4"/>
                  <c:y val="0.2021237451953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39541707620204E-2"/>
                  <c:y val="0.15917677351942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72,6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4775929269093E-3"/>
                  <c:y val="0.16089823487703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16954678595481E-2"/>
                  <c:y val="0.16117065343135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34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86.2</c:v>
                </c:pt>
                <c:pt idx="1">
                  <c:v>72.599999999999994</c:v>
                </c:pt>
                <c:pt idx="2">
                  <c:v>72.599999999999994</c:v>
                </c:pt>
                <c:pt idx="3">
                  <c:v>72.599999999999994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83429760"/>
        <c:axId val="182780288"/>
        <c:axId val="183228160"/>
      </c:bar3DChart>
      <c:catAx>
        <c:axId val="18342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2780288"/>
        <c:crosses val="autoZero"/>
        <c:auto val="0"/>
        <c:lblAlgn val="ctr"/>
        <c:lblOffset val="100"/>
        <c:noMultiLvlLbl val="0"/>
      </c:catAx>
      <c:valAx>
        <c:axId val="182780288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9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83429760"/>
        <c:crosses val="autoZero"/>
        <c:crossBetween val="between"/>
      </c:valAx>
      <c:serAx>
        <c:axId val="183228160"/>
        <c:scaling>
          <c:orientation val="minMax"/>
        </c:scaling>
        <c:delete val="1"/>
        <c:axPos val="b"/>
        <c:majorTickMark val="out"/>
        <c:minorTickMark val="none"/>
        <c:tickLblPos val="nextTo"/>
        <c:crossAx val="182780288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6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78338914532236"/>
          <c:y val="4.7159221536282381E-2"/>
          <c:w val="0.85472682294023594"/>
          <c:h val="0.84230408411086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543789784897578E-2"/>
                  <c:y val="0.185800119426567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89,2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9094337345763E-2"/>
                  <c:y val="0.23080997134688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21851147916855E-2"/>
                  <c:y val="0.15342225006441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22523908649349E-2"/>
                  <c:y val="0.14697298398233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8303">
                <a:noFill/>
              </a:ln>
            </c:spPr>
            <c:txPr>
              <a:bodyPr/>
              <a:lstStyle/>
              <a:p>
                <a:pPr>
                  <a:defRPr sz="1191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89.2</c:v>
                </c:pt>
                <c:pt idx="1">
                  <c:v>100.9</c:v>
                </c:pt>
                <c:pt idx="2">
                  <c:v>60.6</c:v>
                </c:pt>
                <c:pt idx="3">
                  <c:v>57.6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63124992"/>
        <c:axId val="63609088"/>
        <c:axId val="182784000"/>
      </c:bar3DChart>
      <c:catAx>
        <c:axId val="6312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1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63609088"/>
        <c:crosses val="autoZero"/>
        <c:auto val="0"/>
        <c:lblAlgn val="ctr"/>
        <c:lblOffset val="100"/>
        <c:noMultiLvlLbl val="0"/>
      </c:catAx>
      <c:valAx>
        <c:axId val="63609088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47"/>
        </c:spPr>
        <c:txPr>
          <a:bodyPr/>
          <a:lstStyle/>
          <a:p>
            <a:pPr>
              <a:defRPr sz="1191" baseline="0">
                <a:latin typeface="Arial Narrow" panose="020B0606020202030204" pitchFamily="34" charset="0"/>
              </a:defRPr>
            </a:pPr>
            <a:endParaRPr lang="ru-RU"/>
          </a:p>
        </c:txPr>
        <c:crossAx val="63124992"/>
        <c:crosses val="autoZero"/>
        <c:crossBetween val="between"/>
        <c:majorUnit val="20"/>
      </c:valAx>
      <c:serAx>
        <c:axId val="182784000"/>
        <c:scaling>
          <c:orientation val="minMax"/>
        </c:scaling>
        <c:delete val="1"/>
        <c:axPos val="b"/>
        <c:majorTickMark val="out"/>
        <c:minorTickMark val="none"/>
        <c:tickLblPos val="nextTo"/>
        <c:crossAx val="63609088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60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0958769504892"/>
          <c:y val="4.1849661914937213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1893432206165579E-3"/>
                  <c:y val="0.16487749904867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4164057279861E-2"/>
                  <c:y val="0.19914088341187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310964665190553E-3"/>
                  <c:y val="0.21184380762813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38673077678932E-2"/>
                  <c:y val="0.19984808125750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53">
                <a:noFill/>
              </a:ln>
            </c:spPr>
            <c:txPr>
              <a:bodyPr anchor="ctr" anchorCtr="0"/>
              <a:lstStyle/>
              <a:p>
                <a:pPr>
                  <a:defRPr sz="1287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29.2</c:v>
                </c:pt>
                <c:pt idx="1">
                  <c:v>31.7</c:v>
                </c:pt>
                <c:pt idx="2">
                  <c:v>32.700000000000003</c:v>
                </c:pt>
                <c:pt idx="3">
                  <c:v>32.299999999999997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84337152"/>
        <c:axId val="184338688"/>
        <c:axId val="184011840"/>
      </c:bar3DChart>
      <c:catAx>
        <c:axId val="18433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7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4338688"/>
        <c:crosses val="autoZero"/>
        <c:auto val="0"/>
        <c:lblAlgn val="ctr"/>
        <c:lblOffset val="100"/>
        <c:noMultiLvlLbl val="0"/>
      </c:catAx>
      <c:valAx>
        <c:axId val="184338688"/>
        <c:scaling>
          <c:orientation val="minMax"/>
          <c:max val="35"/>
          <c:min val="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01"/>
        </c:spPr>
        <c:txPr>
          <a:bodyPr/>
          <a:lstStyle/>
          <a:p>
            <a:pPr>
              <a:defRPr sz="1287" baseline="0">
                <a:latin typeface="Arial Narrow" panose="020B0606020202030204" pitchFamily="34" charset="0"/>
              </a:defRPr>
            </a:pPr>
            <a:endParaRPr lang="ru-RU"/>
          </a:p>
        </c:txPr>
        <c:crossAx val="184337152"/>
        <c:crosses val="autoZero"/>
        <c:crossBetween val="between"/>
      </c:valAx>
      <c:serAx>
        <c:axId val="184011840"/>
        <c:scaling>
          <c:orientation val="minMax"/>
        </c:scaling>
        <c:delete val="1"/>
        <c:axPos val="b"/>
        <c:majorTickMark val="out"/>
        <c:minorTickMark val="none"/>
        <c:tickLblPos val="nextTo"/>
        <c:crossAx val="184338688"/>
        <c:crosses val="autoZero"/>
      </c:serAx>
      <c:spPr>
        <a:noFill/>
        <a:ln w="25347">
          <a:noFill/>
        </a:ln>
      </c:spPr>
    </c:plotArea>
    <c:plotVisOnly val="1"/>
    <c:dispBlanksAs val="gap"/>
    <c:showDLblsOverMax val="0"/>
  </c:chart>
  <c:spPr>
    <a:solidFill>
      <a:srgbClr val="FFFFD9"/>
    </a:solidFill>
    <a:ln w="566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4076008995296"/>
          <c:y val="3.3731945658029318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467830542662E-2"/>
                  <c:y val="0.13025390332123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23610771803882E-2"/>
                  <c:y val="0.28264031550324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50170071223197E-2"/>
                  <c:y val="7.2033131537893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49296224606769E-2"/>
                  <c:y val="6.354871993004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36">
                <a:noFill/>
              </a:ln>
            </c:spPr>
            <c:txPr>
              <a:bodyPr anchor="ctr" anchorCtr="0"/>
              <a:lstStyle/>
              <a:p>
                <a:pPr>
                  <a:defRPr sz="128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19</c:v>
                </c:pt>
                <c:pt idx="1">
                  <c:v>33.200000000000003</c:v>
                </c:pt>
                <c:pt idx="2">
                  <c:v>2.5</c:v>
                </c:pt>
                <c:pt idx="3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84688000"/>
        <c:axId val="184738944"/>
        <c:axId val="184340928"/>
      </c:bar3DChart>
      <c:catAx>
        <c:axId val="18468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4738944"/>
        <c:crosses val="autoZero"/>
        <c:auto val="0"/>
        <c:lblAlgn val="ctr"/>
        <c:lblOffset val="100"/>
        <c:noMultiLvlLbl val="0"/>
      </c:catAx>
      <c:valAx>
        <c:axId val="184738944"/>
        <c:scaling>
          <c:orientation val="minMax"/>
          <c:max val="35"/>
          <c:min val="0"/>
        </c:scaling>
        <c:delete val="0"/>
        <c:axPos val="l"/>
        <c:majorGridlines/>
        <c:minorGridlines/>
        <c:numFmt formatCode="0" sourceLinked="0"/>
        <c:majorTickMark val="out"/>
        <c:minorTickMark val="none"/>
        <c:tickLblPos val="nextTo"/>
        <c:spPr>
          <a:ln w="31372"/>
        </c:spPr>
        <c:txPr>
          <a:bodyPr/>
          <a:lstStyle/>
          <a:p>
            <a:pPr>
              <a:defRPr sz="1282" baseline="0">
                <a:latin typeface="Arial Narrow" panose="020B0606020202030204" pitchFamily="34" charset="0"/>
              </a:defRPr>
            </a:pPr>
            <a:endParaRPr lang="ru-RU"/>
          </a:p>
        </c:txPr>
        <c:crossAx val="184688000"/>
        <c:crosses val="autoZero"/>
        <c:crossBetween val="between"/>
        <c:majorUnit val="5"/>
        <c:minorUnit val="2.5"/>
      </c:valAx>
      <c:serAx>
        <c:axId val="184340928"/>
        <c:scaling>
          <c:orientation val="minMax"/>
        </c:scaling>
        <c:delete val="1"/>
        <c:axPos val="b"/>
        <c:majorTickMark val="out"/>
        <c:minorTickMark val="none"/>
        <c:tickLblPos val="nextTo"/>
        <c:crossAx val="184738944"/>
        <c:crosses val="autoZero"/>
      </c:serAx>
      <c:spPr>
        <a:noFill/>
        <a:ln w="25373">
          <a:noFill/>
        </a:ln>
      </c:spPr>
    </c:plotArea>
    <c:plotVisOnly val="1"/>
    <c:dispBlanksAs val="gap"/>
    <c:showDLblsOverMax val="0"/>
  </c:chart>
  <c:spPr>
    <a:solidFill>
      <a:srgbClr val="FFFFD9"/>
    </a:solidFill>
    <a:ln w="5646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77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4035971904852282E-2"/>
                  <c:y val="-1.1750589297356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30151168929759E-2"/>
                  <c:y val="-1.592356687898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9417926407748E-2"/>
                  <c:y val="-1.592356687898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9050" cmpd="thickThin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16765.599999999999</c:v>
                </c:pt>
                <c:pt idx="1">
                  <c:v>15553.1</c:v>
                </c:pt>
                <c:pt idx="2">
                  <c:v>15140.8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1659254848542388E-2"/>
                  <c:y val="-9.5541401273885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06344480581158E-2"/>
                  <c:y val="-1.592356687898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47613376697323E-2"/>
                  <c:y val="-1.910828025477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EB"/>
              </a:solidFill>
              <a:ln w="19050" cap="rnd">
                <a:solidFill>
                  <a:srgbClr val="FF0000"/>
                </a:solidFill>
                <a:round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7458</c:v>
                </c:pt>
                <c:pt idx="1">
                  <c:v>7778.3</c:v>
                </c:pt>
                <c:pt idx="2">
                  <c:v>8159.8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672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488882272813539E-2"/>
                  <c:y val="-1.91082802547770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dirty="0" smtClean="0"/>
                      <a:t>307,6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582939718809763E-2"/>
                  <c:y val="-6.36942675159235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</a:t>
                    </a:r>
                    <a:r>
                      <a:rPr lang="en-US" dirty="0" smtClean="0"/>
                      <a:t>774,8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677240800968501E-2"/>
                  <c:y val="-1.91082802547770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981,0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solidFill>
                <a:srgbClr val="FFFFEB"/>
              </a:solidFill>
              <a:ln w="19050" cmpd="thickThin">
                <a:solidFill>
                  <a:srgbClr val="92D050"/>
                </a:solidFill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9307.6</c:v>
                </c:pt>
                <c:pt idx="1">
                  <c:v>7774.8</c:v>
                </c:pt>
                <c:pt idx="2">
                  <c:v>6981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185264768"/>
        <c:axId val="185139584"/>
        <c:axId val="0"/>
      </c:bar3DChart>
      <c:catAx>
        <c:axId val="18526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5139584"/>
        <c:crosses val="autoZero"/>
        <c:auto val="0"/>
        <c:lblAlgn val="ctr"/>
        <c:lblOffset val="100"/>
        <c:noMultiLvlLbl val="0"/>
      </c:catAx>
      <c:valAx>
        <c:axId val="18513958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73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85264768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81112398609501735"/>
          <c:y val="9.0476190476190474E-2"/>
          <c:w val="0.18887601390498263"/>
          <c:h val="0.71666666666666667"/>
        </c:manualLayout>
      </c:layout>
      <c:overlay val="0"/>
      <c:spPr>
        <a:ln>
          <a:noFill/>
        </a:ln>
      </c:spPr>
      <c:txPr>
        <a:bodyPr/>
        <a:lstStyle/>
        <a:p>
          <a:pPr>
            <a:defRPr sz="1593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017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986">
          <a:noFill/>
        </a:ln>
      </c:spPr>
    </c:plotArea>
    <c:plotVisOnly val="1"/>
    <c:dispBlanksAs val="zero"/>
    <c:showDLblsOverMax val="0"/>
  </c:chart>
  <c:txPr>
    <a:bodyPr/>
    <a:lstStyle/>
    <a:p>
      <a:pPr>
        <a:defRPr sz="1345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80"/>
      <c:rotY val="110"/>
      <c:rAngAx val="0"/>
      <c:perspective val="30"/>
    </c:view3D>
    <c:floor>
      <c:thickness val="0"/>
    </c:floor>
    <c:sideWall>
      <c:thickness val="0"/>
      <c:spPr>
        <a:noFill/>
        <a:ln w="25380">
          <a:noFill/>
        </a:ln>
      </c:spPr>
    </c:sideWall>
    <c:backWall>
      <c:thickness val="0"/>
      <c:spPr>
        <a:noFill/>
        <a:ln w="25380">
          <a:noFill/>
        </a:ln>
      </c:spPr>
    </c:backWall>
    <c:plotArea>
      <c:layout>
        <c:manualLayout>
          <c:layoutTarget val="inner"/>
          <c:xMode val="edge"/>
          <c:yMode val="edge"/>
          <c:x val="2.6577382400747498E-2"/>
          <c:y val="4.3339596652095073E-2"/>
          <c:w val="0.92596076293924323"/>
          <c:h val="0.910583755453367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etal">
              <a:bevelT w="57150" h="381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rgbClr val="FFA4D9"/>
                </a:bgClr>
              </a:patt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tx2">
                  <a:lumMod val="75000"/>
                </a:schemeClr>
              </a:solidFill>
              <a:ln w="37936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5657189946435929"/>
                  <c:y val="-0.295096757959451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4832997544033819E-2"/>
                  <c:y val="1.79937047536250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7.2517511330861151E-2"/>
                  <c:y val="-5.75798388954645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delete val="1"/>
            </c:dLbl>
            <c:dLbl>
              <c:idx val="4"/>
              <c:layout>
                <c:manualLayout>
                  <c:x val="0.28182941903584663"/>
                  <c:y val="4.31848791715984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delete val="1"/>
            </c:dLbl>
            <c:numFmt formatCode="0.0%" sourceLinked="0"/>
            <c:txPr>
              <a:bodyPr/>
              <a:lstStyle/>
              <a:p>
                <a:pPr>
                  <a:defRPr sz="1298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15806"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Программы социальной направленности</c:v>
                </c:pt>
                <c:pt idx="1">
                  <c:v>Программы поддержки отраслей экономики</c:v>
                </c:pt>
                <c:pt idx="2">
                  <c:v>Программы общего характера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12823.6</c:v>
                </c:pt>
                <c:pt idx="1">
                  <c:v>2599.1</c:v>
                </c:pt>
                <c:pt idx="2">
                  <c:v>1710.6</c:v>
                </c:pt>
                <c:pt idx="4">
                  <c:v>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rgbClr val="FFFFCC"/>
    </a:solidFill>
    <a:ln w="37936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92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61217388042973"/>
          <c:y val="6.6516929809159783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2A2DC">
                    <a:shade val="30000"/>
                    <a:satMod val="115000"/>
                  </a:srgbClr>
                </a:gs>
                <a:gs pos="50000">
                  <a:srgbClr val="72A2DC">
                    <a:shade val="67500"/>
                    <a:satMod val="115000"/>
                  </a:srgbClr>
                </a:gs>
                <a:gs pos="100000">
                  <a:srgbClr val="72A2D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61,0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52,0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47,4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45,6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61</c:v>
                </c:pt>
                <c:pt idx="1">
                  <c:v>52</c:v>
                </c:pt>
                <c:pt idx="2">
                  <c:v>47.4</c:v>
                </c:pt>
                <c:pt idx="3">
                  <c:v>45.6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Фонд оплаты труда работников социальной сферы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3936059912619329E-3"/>
                  <c:y val="1.7792284634940862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b="1" dirty="0" smtClean="0"/>
                      <a:t>7 468,2</a:t>
                    </a:r>
                    <a:r>
                      <a:rPr lang="ru-RU" sz="1600" b="0" dirty="0" smtClean="0"/>
                      <a:t>  </a:t>
                    </a:r>
                  </a:p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400" b="0" dirty="0" smtClean="0"/>
                      <a:t>39,0%</a:t>
                    </a:r>
                    <a:endParaRPr lang="en-US" sz="14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968029956309521E-3"/>
                  <c:y val="-6.6045501537741304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8 053,4</a:t>
                    </a:r>
                  </a:p>
                  <a:p>
                    <a:r>
                      <a:rPr lang="ru-RU" sz="1400" dirty="0" smtClean="0"/>
                      <a:t>48,0%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934801328762491E-3"/>
                  <c:y val="-6.4765892702718523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8 180,8</a:t>
                    </a:r>
                  </a:p>
                  <a:p>
                    <a:r>
                      <a:rPr lang="ru-RU" sz="1400" dirty="0" smtClean="0"/>
                      <a:t>52,6%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904101939264016E-3"/>
                  <c:y val="-1.321077135561498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8 231,6</a:t>
                    </a:r>
                  </a:p>
                  <a:p>
                    <a:r>
                      <a:rPr lang="en-US" sz="1400" dirty="0" smtClean="0"/>
                      <a:t>5</a:t>
                    </a:r>
                    <a:r>
                      <a:rPr lang="ru-RU" sz="1400" dirty="0" smtClean="0"/>
                      <a:t>4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4%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39</c:v>
                </c:pt>
                <c:pt idx="1">
                  <c:v>48</c:v>
                </c:pt>
                <c:pt idx="2">
                  <c:v>52.6</c:v>
                </c:pt>
                <c:pt idx="3">
                  <c:v>54.4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80"/>
        <c:shape val="box"/>
        <c:axId val="190674048"/>
        <c:axId val="190675968"/>
        <c:axId val="0"/>
      </c:bar3DChart>
      <c:catAx>
        <c:axId val="19067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97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90675968"/>
        <c:crosses val="autoZero"/>
        <c:auto val="1"/>
        <c:lblAlgn val="ctr"/>
        <c:lblOffset val="100"/>
        <c:noMultiLvlLbl val="0"/>
      </c:catAx>
      <c:valAx>
        <c:axId val="190675968"/>
        <c:scaling>
          <c:orientation val="minMax"/>
          <c:max val="1.100000000000000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Arial Narrow" panose="020B0606020202030204" pitchFamily="34" charset="0"/>
              </a:defRPr>
            </a:pPr>
            <a:endParaRPr lang="ru-RU"/>
          </a:p>
        </c:txPr>
        <c:crossAx val="190674048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37997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0829548953972885"/>
          <c:h val="0.806808223718043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">
              <a:solidFill>
                <a:schemeClr val="tx1"/>
              </a:solidFill>
            </a:ln>
            <a:effectLst>
              <a:outerShdw blurRad="76200" dist="38100" dir="5400000" sx="106000" sy="106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8"/>
          <c:dPt>
            <c:idx val="0"/>
            <c:bubble3D val="0"/>
            <c:spPr>
              <a:solidFill>
                <a:srgbClr val="8EB4E3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E46C0A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8.957300769553532E-2"/>
                  <c:y val="0.14368650217706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903215670123689"/>
                  <c:y val="-5.75998537193010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426116589455303"/>
                  <c:y val="-0.10115219072466938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Общегосударствен-ные</a:t>
                    </a:r>
                    <a:r>
                      <a:rPr lang="ru-RU" dirty="0" smtClean="0"/>
                      <a:t> вопросы                  </a:t>
                    </a:r>
                    <a:r>
                      <a:rPr lang="ru-RU" dirty="0"/>
                      <a:t>(1 </a:t>
                    </a:r>
                    <a:r>
                      <a:rPr lang="en-US" dirty="0" smtClean="0"/>
                      <a:t>511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err="1" smtClean="0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621567533185715"/>
                  <c:y val="-1.02903900437699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                 (7</a:t>
                    </a:r>
                    <a:r>
                      <a:rPr lang="en-US" dirty="0" smtClean="0"/>
                      <a:t>12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4,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170329019647545E-2"/>
                  <c:y val="6.761222560842934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                   </a:t>
                    </a:r>
                    <a:r>
                      <a:rPr lang="ru-RU" dirty="0" smtClean="0"/>
                      <a:t>(</a:t>
                    </a:r>
                    <a:r>
                      <a:rPr lang="en-US" dirty="0" smtClean="0"/>
                      <a:t>513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2,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39278612624519E-2"/>
                  <c:y val="2.61648285551360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1664841804552928"/>
                  <c:y val="9.05804372421517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расходы </a:t>
                    </a:r>
                    <a:r>
                      <a:rPr lang="ru-RU" dirty="0" smtClean="0"/>
                      <a:t>(</a:t>
                    </a:r>
                    <a:r>
                      <a:rPr lang="en-US" dirty="0" smtClean="0"/>
                      <a:t>497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млн.руб.)
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2338020892645357E-2"/>
                  <c:y val="-0.104349757119311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  <a:ln w="12696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                             (11 156,2 млн.руб.)</c:v>
                </c:pt>
                <c:pt idx="1">
                  <c:v>Жилищно-коммунальное хозяйство                          (1 929,5 млн.руб.)</c:v>
                </c:pt>
                <c:pt idx="2">
                  <c:v>Общегосударственные вопросы (1 511,7 млн.руб.)</c:v>
                </c:pt>
                <c:pt idx="3">
                  <c:v>Социальная политика (712,7 млн.руб.)</c:v>
                </c:pt>
                <c:pt idx="4">
                  <c:v>Культура                       (513,8 млн.руб.)</c:v>
                </c:pt>
                <c:pt idx="5">
                  <c:v>Национальная экономика                 (714,1 млн.руб.)</c:v>
                </c:pt>
                <c:pt idx="6">
                  <c:v>Другие расходы (497,5 млн.руб.)</c:v>
                </c:pt>
                <c:pt idx="7">
                  <c:v>Физическая культура и спорт                              (350,8 млн.руб.)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64.166631432922259</c:v>
                </c:pt>
                <c:pt idx="1">
                  <c:v>11.098075025104725</c:v>
                </c:pt>
                <c:pt idx="2">
                  <c:v>8.6947105262375359</c:v>
                </c:pt>
                <c:pt idx="3">
                  <c:v>4.0990734049583253</c:v>
                </c:pt>
                <c:pt idx="4">
                  <c:v>2.9549843079322549</c:v>
                </c:pt>
                <c:pt idx="5">
                  <c:v>4.1070360107119708</c:v>
                </c:pt>
                <c:pt idx="6">
                  <c:v>2.8616215476210036</c:v>
                </c:pt>
                <c:pt idx="7">
                  <c:v>2.017867169345362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(11 156,2 млн.руб.)</c:v>
                </c:pt>
                <c:pt idx="1">
                  <c:v>Жилищно-коммунальное хозяйство                          (1 929,5 млн.руб.)</c:v>
                </c:pt>
                <c:pt idx="2">
                  <c:v>Общегосударственные вопросы (1 511,7 млн.руб.)</c:v>
                </c:pt>
                <c:pt idx="3">
                  <c:v>Социальная политика (712,7 млн.руб.)</c:v>
                </c:pt>
                <c:pt idx="4">
                  <c:v>Культура                       (513,8 млн.руб.)</c:v>
                </c:pt>
                <c:pt idx="5">
                  <c:v>Национальная экономика                 (714,1 млн.руб.)</c:v>
                </c:pt>
                <c:pt idx="6">
                  <c:v>Другие расходы (497,5 млн.руб.)</c:v>
                </c:pt>
                <c:pt idx="7">
                  <c:v>Физическая культура и спорт                              (350,8 млн.руб.)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11156182.699999999</c:v>
                </c:pt>
                <c:pt idx="1">
                  <c:v>1929541.1</c:v>
                </c:pt>
                <c:pt idx="2">
                  <c:v>1511685.7</c:v>
                </c:pt>
                <c:pt idx="3">
                  <c:v>712675.9</c:v>
                </c:pt>
                <c:pt idx="4">
                  <c:v>513761.5</c:v>
                </c:pt>
                <c:pt idx="5">
                  <c:v>714060.3</c:v>
                </c:pt>
                <c:pt idx="6">
                  <c:v>497529.2</c:v>
                </c:pt>
                <c:pt idx="7">
                  <c:v>350831.8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(11 156,2 млн.руб.)</c:v>
                </c:pt>
                <c:pt idx="1">
                  <c:v>Жилищно-коммунальное хозяйство                          (1 929,5 млн.руб.)</c:v>
                </c:pt>
                <c:pt idx="2">
                  <c:v>Общегосударственные вопросы (1 511,7 млн.руб.)</c:v>
                </c:pt>
                <c:pt idx="3">
                  <c:v>Социальная политика (712,7 млн.руб.)</c:v>
                </c:pt>
                <c:pt idx="4">
                  <c:v>Культура                       (513,8 млн.руб.)</c:v>
                </c:pt>
                <c:pt idx="5">
                  <c:v>Национальная экономика                 (714,1 млн.руб.)</c:v>
                </c:pt>
                <c:pt idx="6">
                  <c:v>Другие расходы (497,5 млн.руб.)</c:v>
                </c:pt>
                <c:pt idx="7">
                  <c:v>Физическая культура и спорт                              (350,8 млн.руб.)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17386268.300000001</c:v>
                </c:pt>
                <c:pt idx="1">
                  <c:v>17386268.300000001</c:v>
                </c:pt>
                <c:pt idx="2">
                  <c:v>17386268.300000001</c:v>
                </c:pt>
                <c:pt idx="3">
                  <c:v>17386268.300000001</c:v>
                </c:pt>
                <c:pt idx="4">
                  <c:v>17386268.300000001</c:v>
                </c:pt>
                <c:pt idx="5">
                  <c:v>17386268.300000001</c:v>
                </c:pt>
                <c:pt idx="6">
                  <c:v>17386268.300000001</c:v>
                </c:pt>
                <c:pt idx="7">
                  <c:v>17386268.300000001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5" cap="flat">
      <a:solidFill>
        <a:srgbClr val="558ED5"/>
      </a:solidFill>
    </a:ln>
    <a:effectLst/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2024</a:t>
            </a:r>
            <a:r>
              <a:rPr lang="ru-RU" u="sng" baseline="0" dirty="0" smtClean="0">
                <a:latin typeface="Arial Narrow" panose="020B0606020202030204" pitchFamily="34" charset="0"/>
              </a:rPr>
              <a:t> год</a:t>
            </a:r>
            <a:endParaRPr lang="ru-RU" u="sng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971995770846665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BD5FF">
                    <a:shade val="30000"/>
                    <a:satMod val="115000"/>
                  </a:srgbClr>
                </a:gs>
                <a:gs pos="50000">
                  <a:srgbClr val="ABD5FF">
                    <a:shade val="67500"/>
                    <a:satMod val="115000"/>
                  </a:srgbClr>
                </a:gs>
                <a:gs pos="100000">
                  <a:srgbClr val="ABD5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3192211849833827"/>
                  <c:y val="-0.266175182105070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828066009999102"/>
                  <c:y val="-7.04693054933861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73.2</c:v>
                </c:pt>
                <c:pt idx="1">
                  <c:v>26.799999999999997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2026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604207822078776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795667270968265E-2"/>
          <c:y val="5.6990188824874645E-2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BD5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147748384278406"/>
                  <c:y val="-0.30925423065208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04413546943261"/>
                  <c:y val="1.09274199655254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70.900000000000006</c:v>
                </c:pt>
                <c:pt idx="1">
                  <c:v>29.099999999999994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2025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0162534895152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73575026136752"/>
                  <c:y val="-0.251015979129026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204395419192756"/>
                  <c:y val="-8.228799902174321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73.5</c:v>
                </c:pt>
                <c:pt idx="1">
                  <c:v>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127000">
        <a:srgbClr val="FFFFE5"/>
      </a:glo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96823508946523"/>
          <c:y val="2.8717013888888889E-2"/>
          <c:w val="0.61128924596769296"/>
          <c:h val="0.6859466837373519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022813688212927E-2"/>
          <c:y val="0.79423868312757206"/>
          <c:w val="0.91634980988593151"/>
          <c:h val="0.15226337448559671"/>
        </c:manualLayout>
      </c:layout>
      <c:overlay val="0"/>
      <c:spPr>
        <a:ln>
          <a:noFill/>
        </a:ln>
      </c:spPr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1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3469422468"/>
          <c:y val="9.080469945708704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3519510921085726"/>
                  <c:y val="0.130716721178816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378242953046103E-2"/>
                  <c:y val="5.03103589292985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84.447447208753943</c:v>
                </c:pt>
                <c:pt idx="1">
                  <c:v>15.552552791246057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099" b="0"/>
            </a:pPr>
            <a:endParaRPr lang="ru-RU"/>
          </a:p>
        </c:txPr>
      </c:legendEntry>
      <c:layout>
        <c:manualLayout>
          <c:xMode val="edge"/>
          <c:yMode val="edge"/>
          <c:x val="5.1470588235294115E-2"/>
          <c:y val="0.80246913580246915"/>
          <c:w val="0.87867647058823528"/>
          <c:h val="0.15637860082304528"/>
        </c:manualLayout>
      </c:layout>
      <c:overlay val="0"/>
      <c:txPr>
        <a:bodyPr/>
        <a:lstStyle/>
        <a:p>
          <a:pPr>
            <a:defRPr sz="1099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096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8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1"/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8357563616890464E-2"/>
                  <c:y val="0.17712122014602369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en-US" sz="1300" b="1" dirty="0" smtClean="0"/>
                      <a:t>96,4%</a:t>
                    </a:r>
                    <a:endParaRPr lang="en-US" b="1" dirty="0"/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38850433368383"/>
                  <c:y val="4.2219059832547708E-3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en-US" dirty="0" smtClean="0"/>
                      <a:t>3,6%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96.429578126468101</c:v>
                </c:pt>
                <c:pt idx="1">
                  <c:v>3.5704218735318989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5.3980443880283217E-2"/>
          <c:y val="0.79851284718393445"/>
          <c:w val="0.88447331363176585"/>
          <c:h val="0.15326452096887208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3761221616627"/>
          <c:y val="0.15731063383470364"/>
          <c:w val="0.541801541009301"/>
          <c:h val="0.5921709130548599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388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2"/>
              <c:layout>
                <c:manualLayout>
                  <c:x val="-5.6881627088515588E-2"/>
                  <c:y val="0.168307728734833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cap="rnd">
                <a:solidFill>
                  <a:schemeClr val="accent1"/>
                </a:solidFill>
                <a:prstDash val="solid"/>
                <a:round/>
              </a:ln>
            </c:spPr>
            <c:txPr>
              <a:bodyPr/>
              <a:lstStyle/>
              <a:p>
                <a:pPr>
                  <a:defRPr sz="1398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3774.3</c:v>
                </c:pt>
                <c:pt idx="1">
                  <c:v>4507.6000000000004</c:v>
                </c:pt>
                <c:pt idx="2">
                  <c:v>5321.5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731904"/>
        <c:axId val="206745984"/>
      </c:lineChart>
      <c:catAx>
        <c:axId val="206731904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206745984"/>
        <c:crossesAt val="0"/>
        <c:auto val="1"/>
        <c:lblAlgn val="ctr"/>
        <c:lblOffset val="100"/>
        <c:tickLblSkip val="1"/>
        <c:noMultiLvlLbl val="0"/>
      </c:catAx>
      <c:valAx>
        <c:axId val="206745984"/>
        <c:scaling>
          <c:orientation val="minMax"/>
          <c:max val="6000"/>
          <c:min val="30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206731904"/>
        <c:crossesAt val="1"/>
        <c:crossBetween val="between"/>
        <c:majorUnit val="2000"/>
        <c:minorUnit val="1000"/>
      </c:valAx>
      <c:spPr>
        <a:noFill/>
        <a:ln w="2536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5.3892215568862277E-2"/>
          <c:y val="0"/>
          <c:w val="0.8967065868263473"/>
          <c:h val="0.1228550454159281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38047" cap="sq">
      <a:solidFill>
        <a:schemeClr val="tx1"/>
      </a:solidFill>
      <a:prstDash val="solid"/>
      <a:bevel/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3652194609175113E-2"/>
                  <c:y val="0.17328308433132389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/>
                      <a:t>91,4%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775957476348212"/>
                  <c:y val="3.1928896591304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91.436684710267102</c:v>
                </c:pt>
                <c:pt idx="1">
                  <c:v>8.5633152897328948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4.8942660504968365E-2"/>
          <c:y val="0.81505316779699422"/>
          <c:w val="0.89958666375771035"/>
          <c:h val="0.15326452096887208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4273899854066E-2"/>
          <c:y val="1.3080407001868886E-2"/>
          <c:w val="0.75880270561128393"/>
          <c:h val="0.762835992614251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1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553219912885764E-2"/>
                  <c:y val="-6.7823393066600818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154700000791782"/>
                  <c:y val="2.2878758116746455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338630530583757"/>
                  <c:y val="5.1304235580673582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609618183061905E-2"/>
                  <c:y val="8.2452786773000483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4488110738425339E-2"/>
                  <c:y val="-2.2788961786049017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34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7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64.683781762760589</c:v>
                </c:pt>
                <c:pt idx="1">
                  <c:v>12.089106905886622</c:v>
                </c:pt>
                <c:pt idx="2">
                  <c:v>13.10686804843845</c:v>
                </c:pt>
                <c:pt idx="3">
                  <c:v>7.9865848812318427</c:v>
                </c:pt>
                <c:pt idx="4">
                  <c:v>1.4257967272877268</c:v>
                </c:pt>
                <c:pt idx="5">
                  <c:v>0.70786167439477965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4362604</c:v>
                </c:pt>
                <c:pt idx="1">
                  <c:v>815351</c:v>
                </c:pt>
                <c:pt idx="2">
                  <c:v>883994</c:v>
                </c:pt>
                <c:pt idx="3">
                  <c:v>538656</c:v>
                </c:pt>
                <c:pt idx="4">
                  <c:v>96163</c:v>
                </c:pt>
                <c:pt idx="5">
                  <c:v>47741.8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(4 362,6 млн. руб.)                                                                      </c:v>
                </c:pt>
                <c:pt idx="1">
                  <c:v>Земельный налог                                                                           (815,4 млн.руб.)</c:v>
                </c:pt>
                <c:pt idx="2">
                  <c:v>Налог на имущество физических лиц                                        (884,0 млн.руб.)</c:v>
                </c:pt>
                <c:pt idx="3">
                  <c:v>Налог на совокупный доход (538,6 млн.руб.)</c:v>
                </c:pt>
                <c:pt idx="4">
                  <c:v>Государственная пошлина (96,2 млн.руб.)</c:v>
                </c:pt>
                <c:pt idx="5">
                  <c:v>Акцизы (47,7 млн.руб.)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6744509.7999999998</c:v>
                </c:pt>
                <c:pt idx="1">
                  <c:v>6744509.7999999998</c:v>
                </c:pt>
                <c:pt idx="2">
                  <c:v>6744509.7999999998</c:v>
                </c:pt>
                <c:pt idx="3">
                  <c:v>6744509.7999999998</c:v>
                </c:pt>
                <c:pt idx="4">
                  <c:v>6744509.7999999998</c:v>
                </c:pt>
                <c:pt idx="5">
                  <c:v>6744509.7999999998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6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9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8874579113551"/>
          <c:y val="4.1124315780230077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704285508405E-2"/>
                  <c:y val="0.1165503615022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97525122171708E-2"/>
                  <c:y val="0.21401077188771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24530105669876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10886056048318E-2"/>
                  <c:y val="0.27048034423206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12">
                <a:noFill/>
              </a:ln>
            </c:spPr>
            <c:txPr>
              <a:bodyPr anchor="ctr" anchorCtr="0"/>
              <a:lstStyle/>
              <a:p>
                <a:pPr>
                  <a:defRPr sz="12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3305.9</c:v>
                </c:pt>
                <c:pt idx="1">
                  <c:v>4362.6000000000004</c:v>
                </c:pt>
                <c:pt idx="2">
                  <c:v>4683.7</c:v>
                </c:pt>
                <c:pt idx="3">
                  <c:v>5045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170"/>
        <c:shape val="cylinder"/>
        <c:axId val="158627328"/>
        <c:axId val="158628864"/>
        <c:axId val="158177472"/>
      </c:bar3DChart>
      <c:catAx>
        <c:axId val="158627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8628864"/>
        <c:crosses val="autoZero"/>
        <c:auto val="0"/>
        <c:lblAlgn val="ctr"/>
        <c:lblOffset val="100"/>
        <c:noMultiLvlLbl val="0"/>
      </c:catAx>
      <c:valAx>
        <c:axId val="158628864"/>
        <c:scaling>
          <c:orientation val="minMax"/>
          <c:max val="5000"/>
          <c:min val="1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67"/>
        </c:spPr>
        <c:txPr>
          <a:bodyPr/>
          <a:lstStyle/>
          <a:p>
            <a:pPr>
              <a:defRPr sz="1290" baseline="0">
                <a:latin typeface="Arial Narrow" panose="020B0606020202030204" pitchFamily="34" charset="0"/>
              </a:defRPr>
            </a:pPr>
            <a:endParaRPr lang="ru-RU"/>
          </a:p>
        </c:txPr>
        <c:crossAx val="158627328"/>
        <c:crosses val="autoZero"/>
        <c:crossBetween val="between"/>
        <c:majorUnit val="1000"/>
        <c:minorUnit val="200"/>
      </c:valAx>
      <c:serAx>
        <c:axId val="158177472"/>
        <c:scaling>
          <c:orientation val="minMax"/>
        </c:scaling>
        <c:delete val="1"/>
        <c:axPos val="b"/>
        <c:majorTickMark val="out"/>
        <c:minorTickMark val="none"/>
        <c:tickLblPos val="nextTo"/>
        <c:crossAx val="158628864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81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73761578471576"/>
          <c:y val="4.1706817316980359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6061812988851E-3"/>
                  <c:y val="0.16116031964405936"/>
                </c:manualLayout>
              </c:layout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 rot="0" anchor="ctr" anchorCtr="0"/>
                <a:lstStyle/>
                <a:p>
                  <a:pPr>
                    <a:defRPr sz="1289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4164057279861E-2"/>
                  <c:y val="0.14709627374645085"/>
                </c:manualLayout>
              </c:layout>
              <c:tx>
                <c:rich>
                  <a:bodyPr rot="0" anchor="ctr" anchorCtr="0"/>
                  <a:lstStyle/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 </a:t>
                    </a:r>
                  </a:p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815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12262447677311718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 789</a:t>
                    </a:r>
                    <a:r>
                      <a:rPr lang="en-US" dirty="0" smtClean="0"/>
                      <a:t>,5</a:t>
                    </a:r>
                    <a:endParaRPr lang="en-US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B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830990344177035E-3"/>
                  <c:y val="0.1031932207358838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764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97">
                <a:noFill/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anchor="ctr" anchorCtr="0"/>
              <a:lstStyle/>
              <a:p>
                <a:pPr>
                  <a:defRPr sz="12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923.7</c:v>
                </c:pt>
                <c:pt idx="1">
                  <c:v>815.3</c:v>
                </c:pt>
                <c:pt idx="2">
                  <c:v>789.5</c:v>
                </c:pt>
                <c:pt idx="3">
                  <c:v>764.6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58967296"/>
        <c:axId val="158968832"/>
        <c:axId val="158178368"/>
      </c:bar3DChart>
      <c:catAx>
        <c:axId val="15896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8968832"/>
        <c:crosses val="autoZero"/>
        <c:auto val="0"/>
        <c:lblAlgn val="ctr"/>
        <c:lblOffset val="100"/>
        <c:noMultiLvlLbl val="0"/>
      </c:catAx>
      <c:valAx>
        <c:axId val="158968832"/>
        <c:scaling>
          <c:orientation val="minMax"/>
          <c:max val="950"/>
          <c:min val="700"/>
        </c:scaling>
        <c:delete val="0"/>
        <c:axPos val="l"/>
        <c:majorGridlines/>
        <c:minorGridlines/>
        <c:numFmt formatCode="0" sourceLinked="0"/>
        <c:majorTickMark val="out"/>
        <c:minorTickMark val="none"/>
        <c:tickLblPos val="nextTo"/>
        <c:spPr>
          <a:ln w="31550"/>
        </c:spPr>
        <c:txPr>
          <a:bodyPr/>
          <a:lstStyle/>
          <a:p>
            <a:pPr>
              <a:defRPr sz="1289" baseline="0">
                <a:latin typeface="Arial Narrow" panose="020B0606020202030204" pitchFamily="34" charset="0"/>
              </a:defRPr>
            </a:pPr>
            <a:endParaRPr lang="ru-RU"/>
          </a:p>
        </c:txPr>
        <c:crossAx val="158967296"/>
        <c:crosses val="autoZero"/>
        <c:crossBetween val="between"/>
        <c:minorUnit val="50"/>
      </c:valAx>
      <c:serAx>
        <c:axId val="158178368"/>
        <c:scaling>
          <c:orientation val="minMax"/>
        </c:scaling>
        <c:delete val="1"/>
        <c:axPos val="b"/>
        <c:majorTickMark val="out"/>
        <c:minorTickMark val="none"/>
        <c:tickLblPos val="nextTo"/>
        <c:crossAx val="158968832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78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8972440832856"/>
          <c:y val="4.7607520090900496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8490084272543322E-2"/>
                  <c:y val="0.190702374297701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95863360046213E-2"/>
                  <c:y val="0.222759275648946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884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67977775713809E-2"/>
                  <c:y val="0.23341387377999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788014046676E-2"/>
                  <c:y val="0.24232192591567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97">
                <a:noFill/>
              </a:ln>
            </c:spPr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796.4</c:v>
                </c:pt>
                <c:pt idx="1">
                  <c:v>884</c:v>
                </c:pt>
                <c:pt idx="2">
                  <c:v>908</c:v>
                </c:pt>
                <c:pt idx="3">
                  <c:v>931.4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80415488"/>
        <c:axId val="64320256"/>
        <c:axId val="181202944"/>
      </c:bar3DChart>
      <c:catAx>
        <c:axId val="18041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64320256"/>
        <c:crosses val="autoZero"/>
        <c:auto val="0"/>
        <c:lblAlgn val="ctr"/>
        <c:lblOffset val="100"/>
        <c:noMultiLvlLbl val="0"/>
      </c:catAx>
      <c:valAx>
        <c:axId val="64320256"/>
        <c:scaling>
          <c:orientation val="minMax"/>
          <c:max val="1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59"/>
        </c:spPr>
        <c:txPr>
          <a:bodyPr/>
          <a:lstStyle/>
          <a:p>
            <a:pPr>
              <a:defRPr sz="1199" baseline="0">
                <a:latin typeface="Arial Narrow" panose="020B0606020202030204" pitchFamily="34" charset="0"/>
              </a:defRPr>
            </a:pPr>
            <a:endParaRPr lang="ru-RU"/>
          </a:p>
        </c:txPr>
        <c:crossAx val="180415488"/>
        <c:crosses val="autoZero"/>
        <c:crossBetween val="between"/>
        <c:majorUnit val="200"/>
      </c:valAx>
      <c:serAx>
        <c:axId val="181202944"/>
        <c:scaling>
          <c:orientation val="minMax"/>
        </c:scaling>
        <c:delete val="1"/>
        <c:axPos val="b"/>
        <c:majorTickMark val="out"/>
        <c:minorTickMark val="none"/>
        <c:tickLblPos val="nextTo"/>
        <c:crossAx val="64320256"/>
        <c:crosses val="autoZero"/>
      </c:serAx>
      <c:spPr>
        <a:noFill/>
        <a:ln w="25412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4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6280405184447"/>
          <c:y val="4.3724936236396714E-2"/>
          <c:w val="0.84012714700125057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426925757944766E-3"/>
                  <c:y val="0.18579207586811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2621414433646E-2"/>
                  <c:y val="0.19163561715128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30948565861807E-2"/>
                  <c:y val="0.22199828448616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86349116505378E-2"/>
                  <c:y val="0.24982700295877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21">
                <a:noFill/>
              </a:ln>
            </c:spPr>
            <c:txPr>
              <a:bodyPr/>
              <a:lstStyle/>
              <a:p>
                <a:pPr>
                  <a:defRPr sz="119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94.7</c:v>
                </c:pt>
                <c:pt idx="1">
                  <c:v>96.2</c:v>
                </c:pt>
                <c:pt idx="2">
                  <c:v>102.8</c:v>
                </c:pt>
                <c:pt idx="3">
                  <c:v>109.5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gapDepth val="129"/>
        <c:shape val="cylinder"/>
        <c:axId val="181115904"/>
        <c:axId val="181125888"/>
        <c:axId val="181204736"/>
      </c:bar3DChart>
      <c:catAx>
        <c:axId val="18111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1125888"/>
        <c:crosses val="autoZero"/>
        <c:auto val="0"/>
        <c:lblAlgn val="ctr"/>
        <c:lblOffset val="100"/>
        <c:noMultiLvlLbl val="0"/>
      </c:catAx>
      <c:valAx>
        <c:axId val="181125888"/>
        <c:scaling>
          <c:orientation val="minMax"/>
          <c:max val="12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77"/>
        </c:spPr>
        <c:txPr>
          <a:bodyPr/>
          <a:lstStyle/>
          <a:p>
            <a:pPr>
              <a:defRPr sz="1195" baseline="0">
                <a:latin typeface="Arial Narrow" panose="020B0606020202030204" pitchFamily="34" charset="0"/>
              </a:defRPr>
            </a:pPr>
            <a:endParaRPr lang="ru-RU"/>
          </a:p>
        </c:txPr>
        <c:crossAx val="181115904"/>
        <c:crosses val="autoZero"/>
        <c:crossBetween val="between"/>
        <c:majorUnit val="20"/>
      </c:valAx>
      <c:serAx>
        <c:axId val="181204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81125888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84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80"/>
      <c:rAngAx val="1"/>
    </c:view3D>
    <c:floor>
      <c:thickness val="0"/>
      <c:spPr>
        <a:solidFill>
          <a:schemeClr val="bg1">
            <a:lumMod val="95000"/>
          </a:schemeClr>
        </a:solidFill>
        <a:ln w="9525"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18196706276939"/>
          <c:y val="4.2103445247782686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917263877788E-2"/>
                  <c:y val="0.19461727600035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4164057279861E-2"/>
                  <c:y val="0.258619851886543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755224232578248E-3"/>
                  <c:y val="0.341955331791704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94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38673077678811E-2"/>
                  <c:y val="0.14036882006849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79">
                <a:noFill/>
              </a:ln>
            </c:spPr>
            <c:txPr>
              <a:bodyPr anchor="ctr" anchorCtr="0"/>
              <a:lstStyle/>
              <a:p>
                <a:pPr>
                  <a:defRPr sz="1283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538.70000000000005</c:v>
                </c:pt>
                <c:pt idx="1">
                  <c:v>563</c:v>
                </c:pt>
                <c:pt idx="2">
                  <c:v>594.70000000000005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82473088"/>
        <c:axId val="182474624"/>
        <c:axId val="181205632"/>
      </c:bar3DChart>
      <c:catAx>
        <c:axId val="18247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3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2474624"/>
        <c:crosses val="autoZero"/>
        <c:auto val="0"/>
        <c:lblAlgn val="ctr"/>
        <c:lblOffset val="100"/>
        <c:noMultiLvlLbl val="0"/>
      </c:catAx>
      <c:valAx>
        <c:axId val="182474624"/>
        <c:scaling>
          <c:orientation val="minMax"/>
          <c:max val="600"/>
          <c:min val="4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8"/>
        </c:spPr>
        <c:txPr>
          <a:bodyPr/>
          <a:lstStyle/>
          <a:p>
            <a:pPr>
              <a:defRPr sz="1283" baseline="0">
                <a:latin typeface="Arial Narrow" panose="020B0606020202030204" pitchFamily="34" charset="0"/>
              </a:defRPr>
            </a:pPr>
            <a:endParaRPr lang="ru-RU"/>
          </a:p>
        </c:txPr>
        <c:crossAx val="182473088"/>
        <c:crosses val="autoZero"/>
        <c:crossBetween val="between"/>
        <c:majorUnit val="50"/>
      </c:valAx>
      <c:serAx>
        <c:axId val="181205632"/>
        <c:scaling>
          <c:orientation val="minMax"/>
        </c:scaling>
        <c:delete val="1"/>
        <c:axPos val="b"/>
        <c:majorTickMark val="out"/>
        <c:minorTickMark val="none"/>
        <c:tickLblPos val="nextTo"/>
        <c:crossAx val="182474624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54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9600" custRadScaleInc="-4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81035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1D5801-45BF-41F3-97D7-5124A7DB4F98}" type="presOf" srcId="{CBBE3567-C6F7-4BAB-9067-FDC8A32F0041}" destId="{191E1915-7B43-453A-9B3B-8BE365BAB7F0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D88059F2-EDFF-4406-A1B9-70C2AB089C9D}" type="presOf" srcId="{CE6B3773-E288-4ED6-8D2D-7A94A1E9116E}" destId="{B61698C4-7017-4D89-87F7-56075D701F9E}" srcOrd="0" destOrd="0" presId="urn:microsoft.com/office/officeart/2005/8/layout/cycle5"/>
    <dgm:cxn modelId="{9B433F2D-0C1A-4108-997F-36180927C411}" type="presOf" srcId="{8FBAAD1B-5BAC-4AC0-8BA9-6D0621EB872A}" destId="{5C1B40A2-C95B-481E-9090-4B7BCF3B56CE}" srcOrd="0" destOrd="0" presId="urn:microsoft.com/office/officeart/2005/8/layout/cycle5"/>
    <dgm:cxn modelId="{CCD1DC2B-1321-4E3B-8A2E-2A261AD5E3BC}" type="presOf" srcId="{724D7F1B-A1E0-49D7-BF3E-FEFCD1C743CE}" destId="{A54D8CAD-B47B-492A-A92F-69E42EBB0CBD}" srcOrd="0" destOrd="0" presId="urn:microsoft.com/office/officeart/2005/8/layout/cycle5"/>
    <dgm:cxn modelId="{712887B7-BC96-4351-93EA-9CED9879D6D2}" type="presOf" srcId="{7D26771F-14FC-487C-BE39-6B56926D70D0}" destId="{DA554C6D-A2BD-4B94-802C-6C55DB9F2BF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C3DA9A74-8E71-4F33-A643-36C31F48ADA9}" type="presOf" srcId="{1F9A309A-9FC0-485D-BD9D-D3AA06914A86}" destId="{43434E4B-C4FB-4DAC-9533-71DBE9279538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09A58B41-73A4-4605-BCC4-FBB425E37CA5}" type="presOf" srcId="{1B6EB8D1-E4C2-40F7-BAF0-BED45F5C904D}" destId="{37B34B6A-4DCE-4DE3-951A-2EF6B41DAEEC}" srcOrd="0" destOrd="0" presId="urn:microsoft.com/office/officeart/2005/8/layout/cycle5"/>
    <dgm:cxn modelId="{D85B035E-C83C-45CD-A951-F0A0C1212E3D}" type="presOf" srcId="{2F3150F9-E42C-4C20-8C2E-D3A5F4293F34}" destId="{26BC9EC0-F33D-4C53-893E-E607BC23B588}" srcOrd="0" destOrd="0" presId="urn:microsoft.com/office/officeart/2005/8/layout/cycle5"/>
    <dgm:cxn modelId="{9899645A-57BD-46F2-91E4-B86F243D563E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B5FDA972-39A7-4671-A747-9925A14E9510}" type="presOf" srcId="{443ECAFA-A6D7-41FF-AC7E-E0473AEE9907}" destId="{18E1BD14-653F-47B3-BB46-667C8FB2497F}" srcOrd="0" destOrd="0" presId="urn:microsoft.com/office/officeart/2005/8/layout/cycle5"/>
    <dgm:cxn modelId="{E07D29F2-7E90-4C00-B65C-E7963F960AC4}" type="presOf" srcId="{181EA984-4962-4DC5-8CDA-71251781BB72}" destId="{6B2E63ED-B4B9-4312-8B34-C6298E61E31E}" srcOrd="0" destOrd="0" presId="urn:microsoft.com/office/officeart/2005/8/layout/cycle5"/>
    <dgm:cxn modelId="{AD3A16F3-9501-4E7B-8E16-09A5A21A2F6B}" type="presOf" srcId="{99AA82BB-5D7A-4078-8B23-18C254D0DC4B}" destId="{529DDF86-EE24-4644-BF9F-F7994B1A08DB}" srcOrd="0" destOrd="0" presId="urn:microsoft.com/office/officeart/2005/8/layout/cycle5"/>
    <dgm:cxn modelId="{13E4F970-E220-48A2-8DAD-8835C06FB275}" type="presOf" srcId="{8BA3E322-4EFF-422F-8958-15FC13EBBE0A}" destId="{F93ECD45-54D8-465B-A0C2-914295F3C5BD}" srcOrd="0" destOrd="0" presId="urn:microsoft.com/office/officeart/2005/8/layout/cycle5"/>
    <dgm:cxn modelId="{E155AF9B-44ED-4246-921E-A3DB5D556EE5}" type="presOf" srcId="{FD2A65F7-0EFD-427A-9350-4EE82EF8A3A3}" destId="{E20084B0-DED3-4DEB-8998-F77FEE57635D}" srcOrd="0" destOrd="0" presId="urn:microsoft.com/office/officeart/2005/8/layout/cycle5"/>
    <dgm:cxn modelId="{315C60FE-99BD-4D85-9855-EC0DE4ECE3F7}" type="presOf" srcId="{3E04EBF9-6BCF-4C97-97CC-16053D8ADECA}" destId="{D76CEF15-AD37-4FF7-A9D9-F30101483B47}" srcOrd="0" destOrd="0" presId="urn:microsoft.com/office/officeart/2005/8/layout/cycle5"/>
    <dgm:cxn modelId="{91A850BE-DBA3-4669-BF03-AEFE1763F0F0}" type="presOf" srcId="{AC3117F4-22F7-4278-9E67-6CE483EEA235}" destId="{644BD4D3-8D2A-489F-BC0B-191B4AEF9533}" srcOrd="0" destOrd="0" presId="urn:microsoft.com/office/officeart/2005/8/layout/cycle5"/>
    <dgm:cxn modelId="{CBFA12AF-4219-4736-ABC6-6EB877CD9CFC}" type="presOf" srcId="{582979A8-C384-483D-9063-70433550210F}" destId="{03867FA4-A613-4921-92BD-CBD0DE5AF6C1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40A8931B-9856-4B6B-96E8-CAA0718E6274}" type="presParOf" srcId="{5C1B40A2-C95B-481E-9090-4B7BCF3B56CE}" destId="{18E1BD14-653F-47B3-BB46-667C8FB2497F}" srcOrd="0" destOrd="0" presId="urn:microsoft.com/office/officeart/2005/8/layout/cycle5"/>
    <dgm:cxn modelId="{16ADD353-1EB9-4ABD-AC3C-5A22D3BEE09A}" type="presParOf" srcId="{5C1B40A2-C95B-481E-9090-4B7BCF3B56CE}" destId="{63F2586D-5C2A-47F2-8FBF-D647F1535402}" srcOrd="1" destOrd="0" presId="urn:microsoft.com/office/officeart/2005/8/layout/cycle5"/>
    <dgm:cxn modelId="{C522D8D6-2FC5-4CD2-80C9-8F0011AD0390}" type="presParOf" srcId="{5C1B40A2-C95B-481E-9090-4B7BCF3B56CE}" destId="{43434E4B-C4FB-4DAC-9533-71DBE9279538}" srcOrd="2" destOrd="0" presId="urn:microsoft.com/office/officeart/2005/8/layout/cycle5"/>
    <dgm:cxn modelId="{33360B0C-430E-4000-9222-8C3113313083}" type="presParOf" srcId="{5C1B40A2-C95B-481E-9090-4B7BCF3B56CE}" destId="{A54D8CAD-B47B-492A-A92F-69E42EBB0CBD}" srcOrd="3" destOrd="0" presId="urn:microsoft.com/office/officeart/2005/8/layout/cycle5"/>
    <dgm:cxn modelId="{0ED95BD5-6825-4542-9B6A-24FADFD10EC8}" type="presParOf" srcId="{5C1B40A2-C95B-481E-9090-4B7BCF3B56CE}" destId="{C1BE9F86-1024-42B7-8000-210EB09C538A}" srcOrd="4" destOrd="0" presId="urn:microsoft.com/office/officeart/2005/8/layout/cycle5"/>
    <dgm:cxn modelId="{AA130DEC-2E72-4073-B47E-088A55637D8A}" type="presParOf" srcId="{5C1B40A2-C95B-481E-9090-4B7BCF3B56CE}" destId="{F93ECD45-54D8-465B-A0C2-914295F3C5BD}" srcOrd="5" destOrd="0" presId="urn:microsoft.com/office/officeart/2005/8/layout/cycle5"/>
    <dgm:cxn modelId="{9CF4C7E8-B863-4DC1-86C9-A6A7576A4EBC}" type="presParOf" srcId="{5C1B40A2-C95B-481E-9090-4B7BCF3B56CE}" destId="{D76CEF15-AD37-4FF7-A9D9-F30101483B47}" srcOrd="6" destOrd="0" presId="urn:microsoft.com/office/officeart/2005/8/layout/cycle5"/>
    <dgm:cxn modelId="{F7E05A20-0A42-47BB-BE2D-673A173FE938}" type="presParOf" srcId="{5C1B40A2-C95B-481E-9090-4B7BCF3B56CE}" destId="{89825730-0866-4745-85D0-1D1DCFBF2A18}" srcOrd="7" destOrd="0" presId="urn:microsoft.com/office/officeart/2005/8/layout/cycle5"/>
    <dgm:cxn modelId="{037713AC-5905-4783-A32A-07F2D742B7FE}" type="presParOf" srcId="{5C1B40A2-C95B-481E-9090-4B7BCF3B56CE}" destId="{DA554C6D-A2BD-4B94-802C-6C55DB9F2BF8}" srcOrd="8" destOrd="0" presId="urn:microsoft.com/office/officeart/2005/8/layout/cycle5"/>
    <dgm:cxn modelId="{6845CEFB-CF04-4899-801C-DBA98577A6A7}" type="presParOf" srcId="{5C1B40A2-C95B-481E-9090-4B7BCF3B56CE}" destId="{644BD4D3-8D2A-489F-BC0B-191B4AEF9533}" srcOrd="9" destOrd="0" presId="urn:microsoft.com/office/officeart/2005/8/layout/cycle5"/>
    <dgm:cxn modelId="{AC79C063-6CDB-4124-9EF2-4926E48057F2}" type="presParOf" srcId="{5C1B40A2-C95B-481E-9090-4B7BCF3B56CE}" destId="{DAC3B005-4E2A-4348-9B77-486F2914FE10}" srcOrd="10" destOrd="0" presId="urn:microsoft.com/office/officeart/2005/8/layout/cycle5"/>
    <dgm:cxn modelId="{BB1935EC-71B0-46A9-AEA9-D6B3071B997D}" type="presParOf" srcId="{5C1B40A2-C95B-481E-9090-4B7BCF3B56CE}" destId="{2C814299-90FC-466A-8C27-58BBE7C3AD9B}" srcOrd="11" destOrd="0" presId="urn:microsoft.com/office/officeart/2005/8/layout/cycle5"/>
    <dgm:cxn modelId="{72D20C03-CE31-45CE-B43D-594A1FFB80AA}" type="presParOf" srcId="{5C1B40A2-C95B-481E-9090-4B7BCF3B56CE}" destId="{03867FA4-A613-4921-92BD-CBD0DE5AF6C1}" srcOrd="12" destOrd="0" presId="urn:microsoft.com/office/officeart/2005/8/layout/cycle5"/>
    <dgm:cxn modelId="{660D70A6-61FB-438D-8F74-81FFF6876DE8}" type="presParOf" srcId="{5C1B40A2-C95B-481E-9090-4B7BCF3B56CE}" destId="{A543EB03-7087-4967-BA16-52B020590675}" srcOrd="13" destOrd="0" presId="urn:microsoft.com/office/officeart/2005/8/layout/cycle5"/>
    <dgm:cxn modelId="{4374BC97-D123-4272-ABCD-91E5C0ADAF66}" type="presParOf" srcId="{5C1B40A2-C95B-481E-9090-4B7BCF3B56CE}" destId="{191E1915-7B43-453A-9B3B-8BE365BAB7F0}" srcOrd="14" destOrd="0" presId="urn:microsoft.com/office/officeart/2005/8/layout/cycle5"/>
    <dgm:cxn modelId="{DD115468-A5F1-471F-A563-C34898FDD967}" type="presParOf" srcId="{5C1B40A2-C95B-481E-9090-4B7BCF3B56CE}" destId="{529DDF86-EE24-4644-BF9F-F7994B1A08DB}" srcOrd="15" destOrd="0" presId="urn:microsoft.com/office/officeart/2005/8/layout/cycle5"/>
    <dgm:cxn modelId="{70A78151-7981-4243-804E-7250ADFD3B78}" type="presParOf" srcId="{5C1B40A2-C95B-481E-9090-4B7BCF3B56CE}" destId="{273D6908-0A8E-4F45-889A-67CE25D68E3E}" srcOrd="16" destOrd="0" presId="urn:microsoft.com/office/officeart/2005/8/layout/cycle5"/>
    <dgm:cxn modelId="{3C280FBF-FF50-47CE-A977-C89E18D5A5E6}" type="presParOf" srcId="{5C1B40A2-C95B-481E-9090-4B7BCF3B56CE}" destId="{B61698C4-7017-4D89-87F7-56075D701F9E}" srcOrd="17" destOrd="0" presId="urn:microsoft.com/office/officeart/2005/8/layout/cycle5"/>
    <dgm:cxn modelId="{80045DAE-1739-4D62-B32F-72B66D651A2E}" type="presParOf" srcId="{5C1B40A2-C95B-481E-9090-4B7BCF3B56CE}" destId="{E20084B0-DED3-4DEB-8998-F77FEE57635D}" srcOrd="18" destOrd="0" presId="urn:microsoft.com/office/officeart/2005/8/layout/cycle5"/>
    <dgm:cxn modelId="{54A9EA44-1D8E-4ADB-8783-A6930EDFE770}" type="presParOf" srcId="{5C1B40A2-C95B-481E-9090-4B7BCF3B56CE}" destId="{284E5A02-1953-4AC1-8DE5-B9171905FABE}" srcOrd="19" destOrd="0" presId="urn:microsoft.com/office/officeart/2005/8/layout/cycle5"/>
    <dgm:cxn modelId="{680F6761-B446-476C-B4F2-A16052588351}" type="presParOf" srcId="{5C1B40A2-C95B-481E-9090-4B7BCF3B56CE}" destId="{37B34B6A-4DCE-4DE3-951A-2EF6B41DAEEC}" srcOrd="20" destOrd="0" presId="urn:microsoft.com/office/officeart/2005/8/layout/cycle5"/>
    <dgm:cxn modelId="{BC5BAAF0-6739-4C94-9944-032C7952E90D}" type="presParOf" srcId="{5C1B40A2-C95B-481E-9090-4B7BCF3B56CE}" destId="{26BC9EC0-F33D-4C53-893E-E607BC23B588}" srcOrd="21" destOrd="0" presId="urn:microsoft.com/office/officeart/2005/8/layout/cycle5"/>
    <dgm:cxn modelId="{2D9D3C38-B6D8-4F09-AA54-1451F29A39A7}" type="presParOf" srcId="{5C1B40A2-C95B-481E-9090-4B7BCF3B56CE}" destId="{AAF36583-BB7F-476C-A980-E0851D9947DB}" srcOrd="22" destOrd="0" presId="urn:microsoft.com/office/officeart/2005/8/layout/cycle5"/>
    <dgm:cxn modelId="{14EF119F-8800-4FDA-A03C-0DFE1B0030CD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85925" custScaleY="75391" custRadScaleRad="87619" custRadScaleInc="-18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97295" custScaleY="87686" custRadScaleRad="150941" custRadScaleInc="92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CA40A-E114-439F-8D98-CC2BABA26609}" type="presOf" srcId="{C9BABCCA-8569-4ABA-B03B-D830CDA9F6D4}" destId="{8B244CFF-22F3-49C3-BAD4-562F5B34DCEA}" srcOrd="0" destOrd="0" presId="urn:microsoft.com/office/officeart/2008/layout/RadialCluster"/>
    <dgm:cxn modelId="{DDBD33DB-D3E6-464C-A320-F22C65896ACD}" type="presOf" srcId="{51B0975B-EA65-4A15-BAF2-DB307B86BC96}" destId="{341F0CCF-4C81-46C6-BAD1-DDC17631079D}" srcOrd="0" destOrd="0" presId="urn:microsoft.com/office/officeart/2008/layout/RadialCluster"/>
    <dgm:cxn modelId="{30FF0B5B-7A6C-4AEF-BA65-8C8E911CB16A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B0AD181B-4ED5-43CD-A626-3C0B1E1D86DC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ADD47F23-C102-4B41-B49F-C7E090B9C2C4}" type="presOf" srcId="{FB48CFB2-2144-464F-99B0-7B4517BBF385}" destId="{55E128A9-086C-4AB0-9BB3-7B78F9CA19C8}" srcOrd="0" destOrd="0" presId="urn:microsoft.com/office/officeart/2008/layout/RadialCluster"/>
    <dgm:cxn modelId="{25ACC08A-DEC0-4502-8B7B-F3AE039660D9}" type="presOf" srcId="{30BF6DE8-1E0A-4F3F-9C5D-54B1D0FEA649}" destId="{BF1427F8-47F7-429E-8B9A-D7AD3446727D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620D523B-97C5-4AF2-86CE-1B05F4009E58}" type="presOf" srcId="{2C971819-3A7E-44D6-A607-E41E2CC546CA}" destId="{2A42BF92-E0CA-4C74-94D9-9AE3F4260038}" srcOrd="0" destOrd="0" presId="urn:microsoft.com/office/officeart/2008/layout/RadialCluster"/>
    <dgm:cxn modelId="{49981FA8-1DB9-4BDF-8A4A-82C1F931EBAD}" type="presOf" srcId="{9D6328B3-3D5F-410C-9275-2F3B736C0074}" destId="{0999DAA6-78E7-4C62-AD9F-BB89E1F317A5}" srcOrd="0" destOrd="0" presId="urn:microsoft.com/office/officeart/2008/layout/RadialCluster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7B6E107-7A71-4B90-9F2C-FE3A2071CA71}" type="presParOf" srcId="{8B244CFF-22F3-49C3-BAD4-562F5B34DCEA}" destId="{767A95D3-4209-465C-93E1-7443651645A0}" srcOrd="0" destOrd="0" presId="urn:microsoft.com/office/officeart/2008/layout/RadialCluster"/>
    <dgm:cxn modelId="{1251EFEB-25AB-4061-897C-9170D8B6C31C}" type="presParOf" srcId="{767A95D3-4209-465C-93E1-7443651645A0}" destId="{55E128A9-086C-4AB0-9BB3-7B78F9CA19C8}" srcOrd="0" destOrd="0" presId="urn:microsoft.com/office/officeart/2008/layout/RadialCluster"/>
    <dgm:cxn modelId="{87727753-6453-4D2A-81EA-793A8EAC9EBB}" type="presParOf" srcId="{767A95D3-4209-465C-93E1-7443651645A0}" destId="{2A42BF92-E0CA-4C74-94D9-9AE3F4260038}" srcOrd="1" destOrd="0" presId="urn:microsoft.com/office/officeart/2008/layout/RadialCluster"/>
    <dgm:cxn modelId="{B1459043-2ED0-48C1-8609-D09951F24FB0}" type="presParOf" srcId="{767A95D3-4209-465C-93E1-7443651645A0}" destId="{A7E70BED-E9F9-4186-91D6-4C4AD5C34513}" srcOrd="2" destOrd="0" presId="urn:microsoft.com/office/officeart/2008/layout/RadialCluster"/>
    <dgm:cxn modelId="{03DD9C59-7355-4374-B035-79E2F8EEFAC4}" type="presParOf" srcId="{767A95D3-4209-465C-93E1-7443651645A0}" destId="{0999DAA6-78E7-4C62-AD9F-BB89E1F317A5}" srcOrd="3" destOrd="0" presId="urn:microsoft.com/office/officeart/2008/layout/RadialCluster"/>
    <dgm:cxn modelId="{90F72AE0-DB50-4934-822F-CE307BABEAA6}" type="presParOf" srcId="{767A95D3-4209-465C-93E1-7443651645A0}" destId="{A1F9C609-4FDF-427E-A3A7-017CF8E0D1F8}" srcOrd="4" destOrd="0" presId="urn:microsoft.com/office/officeart/2008/layout/RadialCluster"/>
    <dgm:cxn modelId="{71AD665A-4CDE-400B-8D5D-74E58AAC4B1C}" type="presParOf" srcId="{767A95D3-4209-465C-93E1-7443651645A0}" destId="{BF1427F8-47F7-429E-8B9A-D7AD3446727D}" srcOrd="5" destOrd="0" presId="urn:microsoft.com/office/officeart/2008/layout/RadialCluster"/>
    <dgm:cxn modelId="{BCA4EC4F-8784-4034-A2AE-38695B0B398A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50" b="1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dirty="0">
            <a:latin typeface="Arial Narrow" panose="020B0606020202030204" pitchFamily="34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11958" custScaleY="17988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65653-EB66-41FE-8086-4859B034DE40}" type="presOf" srcId="{6598F354-400C-439C-BDD5-729D663E252E}" destId="{F326903B-AF5C-41D9-A950-9DE60C069BDF}" srcOrd="1" destOrd="0" presId="urn:microsoft.com/office/officeart/2005/8/layout/radial5"/>
    <dgm:cxn modelId="{3BE1143C-333A-4D43-BAFD-7E6A75A3EF65}" type="presOf" srcId="{8D513BD1-7137-4BB2-A1F4-1B02EFB0F34F}" destId="{8D15C70B-27DC-4BC4-8B54-1A6B8CC1DBC1}" srcOrd="1" destOrd="0" presId="urn:microsoft.com/office/officeart/2005/8/layout/radial5"/>
    <dgm:cxn modelId="{CA194FC2-5AB2-489D-9622-8333A5DD4631}" type="presOf" srcId="{62E153EB-408C-4CB3-B6CA-2A439518E14B}" destId="{83F11675-07D9-406F-853D-13FD28BBB805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6F965A18-EBEF-4989-B44C-7FE141C4EDB7}" type="presOf" srcId="{420BA717-63F2-4ED1-9193-BDF0AD7BC7EB}" destId="{FFE63D16-C443-42C8-BB30-4CA61876A647}" srcOrd="0" destOrd="0" presId="urn:microsoft.com/office/officeart/2005/8/layout/radial5"/>
    <dgm:cxn modelId="{BC2A7532-4057-4A1C-BC01-61667BA30AFC}" type="presOf" srcId="{A8FC0520-4E1C-47C9-9459-5A566E2A3269}" destId="{E7EAB10C-E176-4610-B2C6-BE8F83AD0F9B}" srcOrd="0" destOrd="0" presId="urn:microsoft.com/office/officeart/2005/8/layout/radial5"/>
    <dgm:cxn modelId="{6DFE890C-950E-47C3-A5C5-6C3A9890F7DC}" type="presOf" srcId="{D78F1D4C-A2EF-4C56-940B-FB3F18A7298D}" destId="{EDA34655-9131-4731-957F-5382F53A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493F8D1-567F-4E55-863B-64C464F7BE05}" type="presOf" srcId="{9DEE7B50-C1CB-48D2-999B-DF1098A88396}" destId="{2F5553CB-2478-4421-B002-5FA728364A78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83B6071-F107-4222-A275-51219EFCF262}" type="presOf" srcId="{66E51CD7-05D6-4658-BDAA-92C6F3E19708}" destId="{C47D9E4B-AD47-4E79-B529-9B264E8F4F6B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74B26F38-F30E-4BC0-B3C5-F4CB792F1E48}" type="presOf" srcId="{082CE592-953F-441B-B0C2-F864433A8493}" destId="{A0E222DD-64BD-4A89-BBB9-2B80D8318D4A}" srcOrd="0" destOrd="0" presId="urn:microsoft.com/office/officeart/2005/8/layout/radial5"/>
    <dgm:cxn modelId="{201C0FB7-A97F-4BC8-B675-2719D7D6468D}" type="presOf" srcId="{4B1A8440-411B-4A5D-AFC7-3583C59ADD0E}" destId="{73BC26A8-8D0F-45E6-9E3B-37EADD227262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F9C7700-9262-417A-B4DC-541DE2800310}" type="presOf" srcId="{3BA0FA79-0F0A-4F39-8C6F-85BF113366C3}" destId="{E0AC84DD-2093-416F-85DE-E547FE520660}" srcOrd="0" destOrd="0" presId="urn:microsoft.com/office/officeart/2005/8/layout/radial5"/>
    <dgm:cxn modelId="{2B5A47E1-AD13-45E4-A228-7B209CE429E4}" type="presOf" srcId="{082CE592-953F-441B-B0C2-F864433A8493}" destId="{839DF450-14DD-4280-9AEE-DA73938E9B9D}" srcOrd="1" destOrd="0" presId="urn:microsoft.com/office/officeart/2005/8/layout/radial5"/>
    <dgm:cxn modelId="{F0A6BA02-252A-4B7B-831E-7D39CCFA10B5}" type="presOf" srcId="{6598F354-400C-439C-BDD5-729D663E252E}" destId="{FA950D33-9BD9-4D37-A533-789F5554AFB5}" srcOrd="0" destOrd="0" presId="urn:microsoft.com/office/officeart/2005/8/layout/radial5"/>
    <dgm:cxn modelId="{656C9AD0-C963-4E52-B802-5D5FF56A7241}" type="presOf" srcId="{D63A74EC-A1EC-4823-AB28-835C2DE63D58}" destId="{E2EC1D87-F728-458A-8AB1-7A3D78F9D25E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210B053F-0D17-42BC-933D-0D40946646E8}" type="presOf" srcId="{9F96D360-CB55-48DB-9778-BF90DCE1129E}" destId="{69EA0517-EDCB-4CEB-899F-D56DCF7B4404}" srcOrd="0" destOrd="0" presId="urn:microsoft.com/office/officeart/2005/8/layout/radial5"/>
    <dgm:cxn modelId="{58AB6B7E-2E1A-4302-A505-9FD2126D4A23}" type="presOf" srcId="{6B4A9C71-5243-4375-98C7-BA189146832B}" destId="{8B82EA68-B59A-424E-9756-C221A13DB47F}" srcOrd="0" destOrd="0" presId="urn:microsoft.com/office/officeart/2005/8/layout/radial5"/>
    <dgm:cxn modelId="{7C6D9DD1-0B77-4694-B610-E3D14AAD7A23}" type="presOf" srcId="{77DF95E1-3397-43CE-99EF-E82D1E9B2066}" destId="{7A035AEB-3A20-4DC3-9A60-032AB2743B03}" srcOrd="0" destOrd="0" presId="urn:microsoft.com/office/officeart/2005/8/layout/radial5"/>
    <dgm:cxn modelId="{A65EB17B-9CD3-45ED-9342-7B5778DDB77B}" type="presOf" srcId="{AA0A2BD5-A368-4F17-8E9D-23F1FC377812}" destId="{EB1C3899-7B42-47CD-912B-DD035472498D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3DC014FC-064B-4D83-A3C1-42B7F5A62498}" type="presOf" srcId="{D2A69AB7-A0A6-4501-95CD-2902A3384DE3}" destId="{FED909B6-8F19-4D98-AAC2-EBEEF4830C2B}" srcOrd="0" destOrd="0" presId="urn:microsoft.com/office/officeart/2005/8/layout/radial5"/>
    <dgm:cxn modelId="{837EEB1C-CF0D-42EA-931D-D6CCF5DDAD78}" type="presOf" srcId="{C021BE46-16AF-4372-B2A0-67875E2C82CF}" destId="{DA660ED5-C4B7-4208-928A-B8DD66837486}" srcOrd="1" destOrd="0" presId="urn:microsoft.com/office/officeart/2005/8/layout/radial5"/>
    <dgm:cxn modelId="{C6A782DE-D452-4139-B9DF-29F76892A5DE}" type="presOf" srcId="{66E51CD7-05D6-4658-BDAA-92C6F3E19708}" destId="{553B84E4-4A31-43DB-B3BF-8E8EF2B79F2D}" srcOrd="0" destOrd="0" presId="urn:microsoft.com/office/officeart/2005/8/layout/radial5"/>
    <dgm:cxn modelId="{5C3B7E4E-F768-4A8A-AB6E-14108F30392C}" type="presOf" srcId="{08170AFC-8E89-4179-A96D-636AFFD8C3F3}" destId="{53D78D63-5F88-4163-9535-46A64127BD3A}" srcOrd="1" destOrd="0" presId="urn:microsoft.com/office/officeart/2005/8/layout/radial5"/>
    <dgm:cxn modelId="{60D5530D-514D-4A28-ADB0-252254E70089}" type="presOf" srcId="{6F647F05-65E5-443B-9310-4AF895EEC1B0}" destId="{ED72E44C-8498-48F8-9652-E5DD6AC5818D}" srcOrd="0" destOrd="0" presId="urn:microsoft.com/office/officeart/2005/8/layout/radial5"/>
    <dgm:cxn modelId="{920A7C13-9C86-46DA-A308-334F84503D18}" type="presOf" srcId="{637E412C-91EE-486E-8354-15F2384BE3EA}" destId="{D8B200F5-4D07-49B2-A587-C2FE6CEC49F8}" srcOrd="0" destOrd="0" presId="urn:microsoft.com/office/officeart/2005/8/layout/radial5"/>
    <dgm:cxn modelId="{F4F0A140-63DB-46C7-A2E9-B01EFF954AD5}" type="presOf" srcId="{77DF95E1-3397-43CE-99EF-E82D1E9B2066}" destId="{4273F29E-B93C-44D6-A671-FCDC77ED9BA3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BBE32285-CCB2-437E-ADC1-07FB9E35CE0C}" type="presOf" srcId="{C021BE46-16AF-4372-B2A0-67875E2C82CF}" destId="{06F93DE9-E67A-4CE1-BC6B-5C458B1137B0}" srcOrd="0" destOrd="0" presId="urn:microsoft.com/office/officeart/2005/8/layout/radial5"/>
    <dgm:cxn modelId="{A5BF2E76-126A-42BA-8B4C-52616F63D3B1}" type="presOf" srcId="{8D513BD1-7137-4BB2-A1F4-1B02EFB0F34F}" destId="{4731EA70-1FA8-49F5-A6BF-4AE9CB97C303}" srcOrd="0" destOrd="0" presId="urn:microsoft.com/office/officeart/2005/8/layout/radial5"/>
    <dgm:cxn modelId="{534B4EAF-FAF2-4F7C-B3D0-75B08D2BEFBB}" type="presOf" srcId="{BC4B6763-2F33-4CCB-B9CC-377BBD0F0800}" destId="{E3A5A4EE-729B-477E-AEA8-7FC61FA6B941}" srcOrd="1" destOrd="0" presId="urn:microsoft.com/office/officeart/2005/8/layout/radial5"/>
    <dgm:cxn modelId="{0896CB00-5CAD-4568-808F-D70E927E60D7}" type="presOf" srcId="{BC4B6763-2F33-4CCB-B9CC-377BBD0F0800}" destId="{A0B7EB92-DF16-476D-BB87-6C0D26E26F61}" srcOrd="0" destOrd="0" presId="urn:microsoft.com/office/officeart/2005/8/layout/radial5"/>
    <dgm:cxn modelId="{B5DD2CBE-987A-4A2F-887F-15437DCA2817}" type="presOf" srcId="{9DEE7B50-C1CB-48D2-999B-DF1098A88396}" destId="{881BA4B6-6173-4BE7-ACB0-127409627ABA}" srcOrd="1" destOrd="0" presId="urn:microsoft.com/office/officeart/2005/8/layout/radial5"/>
    <dgm:cxn modelId="{C70D3993-708C-467B-9AAA-612E41BE8FA4}" type="presOf" srcId="{08170AFC-8E89-4179-A96D-636AFFD8C3F3}" destId="{DF27FC25-052B-426A-9E06-117E992234F6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E5D933FB-B179-42FC-AAFF-1F4FE0B01688}" type="presOf" srcId="{A8FC0520-4E1C-47C9-9459-5A566E2A3269}" destId="{47F0322C-5978-482D-A409-1280E22C6D82}" srcOrd="1" destOrd="0" presId="urn:microsoft.com/office/officeart/2005/8/layout/radial5"/>
    <dgm:cxn modelId="{EBF63423-F39A-4920-BA90-F1E13F0CF6BB}" type="presParOf" srcId="{8B82EA68-B59A-424E-9756-C221A13DB47F}" destId="{ED72E44C-8498-48F8-9652-E5DD6AC5818D}" srcOrd="0" destOrd="0" presId="urn:microsoft.com/office/officeart/2005/8/layout/radial5"/>
    <dgm:cxn modelId="{190D4CB7-90A3-4E04-A4C7-598942DBD68F}" type="presParOf" srcId="{8B82EA68-B59A-424E-9756-C221A13DB47F}" destId="{4731EA70-1FA8-49F5-A6BF-4AE9CB97C303}" srcOrd="1" destOrd="0" presId="urn:microsoft.com/office/officeart/2005/8/layout/radial5"/>
    <dgm:cxn modelId="{72BE099F-489E-4E9C-B0FD-1A53AE420516}" type="presParOf" srcId="{4731EA70-1FA8-49F5-A6BF-4AE9CB97C303}" destId="{8D15C70B-27DC-4BC4-8B54-1A6B8CC1DBC1}" srcOrd="0" destOrd="0" presId="urn:microsoft.com/office/officeart/2005/8/layout/radial5"/>
    <dgm:cxn modelId="{DC916B89-B703-4659-AB91-EC4FE484FC70}" type="presParOf" srcId="{8B82EA68-B59A-424E-9756-C221A13DB47F}" destId="{E2EC1D87-F728-458A-8AB1-7A3D78F9D25E}" srcOrd="2" destOrd="0" presId="urn:microsoft.com/office/officeart/2005/8/layout/radial5"/>
    <dgm:cxn modelId="{D3A95860-0E90-4A86-8F2A-589448C89B04}" type="presParOf" srcId="{8B82EA68-B59A-424E-9756-C221A13DB47F}" destId="{A0E222DD-64BD-4A89-BBB9-2B80D8318D4A}" srcOrd="3" destOrd="0" presId="urn:microsoft.com/office/officeart/2005/8/layout/radial5"/>
    <dgm:cxn modelId="{D4507835-CF6D-44AD-A138-CF44A9188A57}" type="presParOf" srcId="{A0E222DD-64BD-4A89-BBB9-2B80D8318D4A}" destId="{839DF450-14DD-4280-9AEE-DA73938E9B9D}" srcOrd="0" destOrd="0" presId="urn:microsoft.com/office/officeart/2005/8/layout/radial5"/>
    <dgm:cxn modelId="{D872A0CC-7FBB-41AC-A8A3-FC722308E03E}" type="presParOf" srcId="{8B82EA68-B59A-424E-9756-C221A13DB47F}" destId="{73BC26A8-8D0F-45E6-9E3B-37EADD227262}" srcOrd="4" destOrd="0" presId="urn:microsoft.com/office/officeart/2005/8/layout/radial5"/>
    <dgm:cxn modelId="{33A2BEFC-17AE-45CA-BE4B-DE3F4452784D}" type="presParOf" srcId="{8B82EA68-B59A-424E-9756-C221A13DB47F}" destId="{06F93DE9-E67A-4CE1-BC6B-5C458B1137B0}" srcOrd="5" destOrd="0" presId="urn:microsoft.com/office/officeart/2005/8/layout/radial5"/>
    <dgm:cxn modelId="{9BC284B6-CE47-4E5C-8491-BA5F6C2D2B15}" type="presParOf" srcId="{06F93DE9-E67A-4CE1-BC6B-5C458B1137B0}" destId="{DA660ED5-C4B7-4208-928A-B8DD66837486}" srcOrd="0" destOrd="0" presId="urn:microsoft.com/office/officeart/2005/8/layout/radial5"/>
    <dgm:cxn modelId="{740D3E38-8B6E-4CB0-BC41-8C6C9977B6AB}" type="presParOf" srcId="{8B82EA68-B59A-424E-9756-C221A13DB47F}" destId="{D8B200F5-4D07-49B2-A587-C2FE6CEC49F8}" srcOrd="6" destOrd="0" presId="urn:microsoft.com/office/officeart/2005/8/layout/radial5"/>
    <dgm:cxn modelId="{19B764A2-350D-4889-8352-D118E86618A0}" type="presParOf" srcId="{8B82EA68-B59A-424E-9756-C221A13DB47F}" destId="{E7EAB10C-E176-4610-B2C6-BE8F83AD0F9B}" srcOrd="7" destOrd="0" presId="urn:microsoft.com/office/officeart/2005/8/layout/radial5"/>
    <dgm:cxn modelId="{0FD8C24F-47F7-4D67-9F0A-03CC189BA981}" type="presParOf" srcId="{E7EAB10C-E176-4610-B2C6-BE8F83AD0F9B}" destId="{47F0322C-5978-482D-A409-1280E22C6D82}" srcOrd="0" destOrd="0" presId="urn:microsoft.com/office/officeart/2005/8/layout/radial5"/>
    <dgm:cxn modelId="{22AC1C51-62AA-4395-B67A-F9F29150BBAD}" type="presParOf" srcId="{8B82EA68-B59A-424E-9756-C221A13DB47F}" destId="{FFE63D16-C443-42C8-BB30-4CA61876A647}" srcOrd="8" destOrd="0" presId="urn:microsoft.com/office/officeart/2005/8/layout/radial5"/>
    <dgm:cxn modelId="{91B281E0-48B8-4383-B46B-57EC1C4DDCAD}" type="presParOf" srcId="{8B82EA68-B59A-424E-9756-C221A13DB47F}" destId="{FA950D33-9BD9-4D37-A533-789F5554AFB5}" srcOrd="9" destOrd="0" presId="urn:microsoft.com/office/officeart/2005/8/layout/radial5"/>
    <dgm:cxn modelId="{35005BEA-D13D-45D1-9EB1-F606FE4DEA68}" type="presParOf" srcId="{FA950D33-9BD9-4D37-A533-789F5554AFB5}" destId="{F326903B-AF5C-41D9-A950-9DE60C069BDF}" srcOrd="0" destOrd="0" presId="urn:microsoft.com/office/officeart/2005/8/layout/radial5"/>
    <dgm:cxn modelId="{5D88A2B6-DFD3-402A-9DAF-FE1125E81E08}" type="presParOf" srcId="{8B82EA68-B59A-424E-9756-C221A13DB47F}" destId="{EB1C3899-7B42-47CD-912B-DD035472498D}" srcOrd="10" destOrd="0" presId="urn:microsoft.com/office/officeart/2005/8/layout/radial5"/>
    <dgm:cxn modelId="{0E2592F3-1FD8-4A22-8FDC-49F460EFB38F}" type="presParOf" srcId="{8B82EA68-B59A-424E-9756-C221A13DB47F}" destId="{2F5553CB-2478-4421-B002-5FA728364A78}" srcOrd="11" destOrd="0" presId="urn:microsoft.com/office/officeart/2005/8/layout/radial5"/>
    <dgm:cxn modelId="{D1161977-9007-4F68-A59B-8FA284FC3054}" type="presParOf" srcId="{2F5553CB-2478-4421-B002-5FA728364A78}" destId="{881BA4B6-6173-4BE7-ACB0-127409627ABA}" srcOrd="0" destOrd="0" presId="urn:microsoft.com/office/officeart/2005/8/layout/radial5"/>
    <dgm:cxn modelId="{E9CB3060-03F1-4D69-9A87-9C6CE76C1478}" type="presParOf" srcId="{8B82EA68-B59A-424E-9756-C221A13DB47F}" destId="{FED909B6-8F19-4D98-AAC2-EBEEF4830C2B}" srcOrd="12" destOrd="0" presId="urn:microsoft.com/office/officeart/2005/8/layout/radial5"/>
    <dgm:cxn modelId="{91CC3042-53A0-4F87-98E4-5A7FD7974E18}" type="presParOf" srcId="{8B82EA68-B59A-424E-9756-C221A13DB47F}" destId="{A0B7EB92-DF16-476D-BB87-6C0D26E26F61}" srcOrd="13" destOrd="0" presId="urn:microsoft.com/office/officeart/2005/8/layout/radial5"/>
    <dgm:cxn modelId="{B2686044-58A5-4CBD-9323-BDD806B038DB}" type="presParOf" srcId="{A0B7EB92-DF16-476D-BB87-6C0D26E26F61}" destId="{E3A5A4EE-729B-477E-AEA8-7FC61FA6B941}" srcOrd="0" destOrd="0" presId="urn:microsoft.com/office/officeart/2005/8/layout/radial5"/>
    <dgm:cxn modelId="{DF57A1E8-E125-4268-90B5-E2B44D0F0A77}" type="presParOf" srcId="{8B82EA68-B59A-424E-9756-C221A13DB47F}" destId="{69EA0517-EDCB-4CEB-899F-D56DCF7B4404}" srcOrd="14" destOrd="0" presId="urn:microsoft.com/office/officeart/2005/8/layout/radial5"/>
    <dgm:cxn modelId="{4A344374-A2ED-4ADF-A3C7-1A2DB8D20D03}" type="presParOf" srcId="{8B82EA68-B59A-424E-9756-C221A13DB47F}" destId="{7A035AEB-3A20-4DC3-9A60-032AB2743B03}" srcOrd="15" destOrd="0" presId="urn:microsoft.com/office/officeart/2005/8/layout/radial5"/>
    <dgm:cxn modelId="{1D72F5B0-7043-4FD1-AE82-28F607701DEC}" type="presParOf" srcId="{7A035AEB-3A20-4DC3-9A60-032AB2743B03}" destId="{4273F29E-B93C-44D6-A671-FCDC77ED9BA3}" srcOrd="0" destOrd="0" presId="urn:microsoft.com/office/officeart/2005/8/layout/radial5"/>
    <dgm:cxn modelId="{E208BF86-CA2A-4974-A3B7-100E2C965773}" type="presParOf" srcId="{8B82EA68-B59A-424E-9756-C221A13DB47F}" destId="{83F11675-07D9-406F-853D-13FD28BBB805}" srcOrd="16" destOrd="0" presId="urn:microsoft.com/office/officeart/2005/8/layout/radial5"/>
    <dgm:cxn modelId="{578BE20A-30F7-405F-BEB3-C7DC1B4A4872}" type="presParOf" srcId="{8B82EA68-B59A-424E-9756-C221A13DB47F}" destId="{DF27FC25-052B-426A-9E06-117E992234F6}" srcOrd="17" destOrd="0" presId="urn:microsoft.com/office/officeart/2005/8/layout/radial5"/>
    <dgm:cxn modelId="{0191AF3E-43D1-4CE4-94F8-3B25960E617C}" type="presParOf" srcId="{DF27FC25-052B-426A-9E06-117E992234F6}" destId="{53D78D63-5F88-4163-9535-46A64127BD3A}" srcOrd="0" destOrd="0" presId="urn:microsoft.com/office/officeart/2005/8/layout/radial5"/>
    <dgm:cxn modelId="{D59E322A-C96D-4F04-AC26-81C6CD558A1A}" type="presParOf" srcId="{8B82EA68-B59A-424E-9756-C221A13DB47F}" destId="{EDA34655-9131-4731-957F-5382F53A0660}" srcOrd="18" destOrd="0" presId="urn:microsoft.com/office/officeart/2005/8/layout/radial5"/>
    <dgm:cxn modelId="{C44CEF14-322B-4C39-A4DD-EDCCDDEA0BFE}" type="presParOf" srcId="{8B82EA68-B59A-424E-9756-C221A13DB47F}" destId="{553B84E4-4A31-43DB-B3BF-8E8EF2B79F2D}" srcOrd="19" destOrd="0" presId="urn:microsoft.com/office/officeart/2005/8/layout/radial5"/>
    <dgm:cxn modelId="{7FD59871-D499-4481-A4DC-648EE6A16F54}" type="presParOf" srcId="{553B84E4-4A31-43DB-B3BF-8E8EF2B79F2D}" destId="{C47D9E4B-AD47-4E79-B529-9B264E8F4F6B}" srcOrd="0" destOrd="0" presId="urn:microsoft.com/office/officeart/2005/8/layout/radial5"/>
    <dgm:cxn modelId="{1C34FF7E-6FEF-4103-A9B0-2AAD87FD74EF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880322" y="-17500"/>
          <a:ext cx="1800192" cy="1180011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37925" y="40103"/>
        <a:ext cx="1684986" cy="1064805"/>
      </dsp:txXfrm>
    </dsp:sp>
    <dsp:sp modelId="{43434E4B-C4FB-4DAC-9533-71DBE9279538}">
      <dsp:nvSpPr>
        <dsp:cNvPr id="0" name=""/>
        <dsp:cNvSpPr/>
      </dsp:nvSpPr>
      <dsp:spPr>
        <a:xfrm>
          <a:off x="3804411" y="46561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52372" y="218733"/>
              </a:moveTo>
              <a:arcTo wR="1816574" hR="1816574" stAng="14495579" swAng="50104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824533" y="547641"/>
          <a:ext cx="1490822" cy="9465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0739" y="593847"/>
        <a:ext cx="1398410" cy="854114"/>
      </dsp:txXfrm>
    </dsp:sp>
    <dsp:sp modelId="{F93ECD45-54D8-465B-A0C2-914295F3C5BD}">
      <dsp:nvSpPr>
        <dsp:cNvPr id="0" name=""/>
        <dsp:cNvSpPr/>
      </dsp:nvSpPr>
      <dsp:spPr>
        <a:xfrm>
          <a:off x="2232988" y="6407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00982" y="1476229"/>
              </a:moveTo>
              <a:arcTo wR="1816574" hR="1816574" stAng="20952089" swAng="26765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198680" y="1726991"/>
          <a:ext cx="1433237" cy="928927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4026" y="1772337"/>
        <a:ext cx="1342545" cy="838235"/>
      </dsp:txXfrm>
    </dsp:sp>
    <dsp:sp modelId="{DA554C6D-A2BD-4B94-802C-6C55DB9F2BF8}">
      <dsp:nvSpPr>
        <dsp:cNvPr id="0" name=""/>
        <dsp:cNvSpPr/>
      </dsp:nvSpPr>
      <dsp:spPr>
        <a:xfrm>
          <a:off x="2226416" y="8929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33149" y="1815455"/>
              </a:moveTo>
              <a:arcTo wR="1816574" hR="1816574" stAng="21597882" swAng="29861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829048" y="2918285"/>
          <a:ext cx="1452606" cy="1029480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9303" y="2968540"/>
        <a:ext cx="1352096" cy="928970"/>
      </dsp:txXfrm>
    </dsp:sp>
    <dsp:sp modelId="{2C814299-90FC-466A-8C27-58BBE7C3AD9B}">
      <dsp:nvSpPr>
        <dsp:cNvPr id="0" name=""/>
        <dsp:cNvSpPr/>
      </dsp:nvSpPr>
      <dsp:spPr>
        <a:xfrm>
          <a:off x="3933982" y="49690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65834" y="3421624"/>
              </a:moveTo>
              <a:arcTo wR="1816574" hR="1816574" stAng="7075523" swAng="36755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68352" y="3565597"/>
          <a:ext cx="1512170" cy="738079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04382" y="3601627"/>
        <a:ext cx="1440110" cy="666019"/>
      </dsp:txXfrm>
    </dsp:sp>
    <dsp:sp modelId="{191E1915-7B43-453A-9B3B-8BE365BAB7F0}">
      <dsp:nvSpPr>
        <dsp:cNvPr id="0" name=""/>
        <dsp:cNvSpPr/>
      </dsp:nvSpPr>
      <dsp:spPr>
        <a:xfrm>
          <a:off x="542691" y="299920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548038" y="3479375"/>
              </a:moveTo>
              <a:arcTo wR="1816574" hR="1816574" stAng="3975323" swAng="4885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568392" y="2978808"/>
          <a:ext cx="1460465" cy="9084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612738" y="3023154"/>
        <a:ext cx="1371773" cy="819734"/>
      </dsp:txXfrm>
    </dsp:sp>
    <dsp:sp modelId="{B61698C4-7017-4D89-87F7-56075D701F9E}">
      <dsp:nvSpPr>
        <dsp:cNvPr id="0" name=""/>
        <dsp:cNvSpPr/>
      </dsp:nvSpPr>
      <dsp:spPr>
        <a:xfrm>
          <a:off x="1336788" y="-27425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649825" y="3208925"/>
              </a:moveTo>
              <a:arcTo wR="1816574" hR="1816574" stAng="7797721" swAng="40052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992722" y="1762669"/>
          <a:ext cx="1451295" cy="974853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040310" y="1810257"/>
        <a:ext cx="1356119" cy="879677"/>
      </dsp:txXfrm>
    </dsp:sp>
    <dsp:sp modelId="{37B34B6A-4DCE-4DE3-951A-2EF6B41DAEEC}">
      <dsp:nvSpPr>
        <dsp:cNvPr id="0" name=""/>
        <dsp:cNvSpPr/>
      </dsp:nvSpPr>
      <dsp:spPr>
        <a:xfrm>
          <a:off x="1758336" y="-2858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803" y="1735638"/>
              </a:moveTo>
              <a:arcTo wR="1816574" hR="1816574" stAng="10953217" swAng="316390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41" y="600814"/>
          <a:ext cx="1368204" cy="884804"/>
        </a:xfrm>
        <a:prstGeom prst="roundRect">
          <a:avLst/>
        </a:prstGeom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39334" y="644007"/>
        <a:ext cx="1281818" cy="798418"/>
      </dsp:txXfrm>
    </dsp:sp>
    <dsp:sp modelId="{6B2E63ED-B4B9-4312-8B34-C6298E61E31E}">
      <dsp:nvSpPr>
        <dsp:cNvPr id="0" name=""/>
        <dsp:cNvSpPr/>
      </dsp:nvSpPr>
      <dsp:spPr>
        <a:xfrm>
          <a:off x="-203793" y="46039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640285" y="197487"/>
              </a:moveTo>
              <a:arcTo wR="1816574" hR="1816574" stAng="17817883" swAng="77965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033848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8313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189112">
          <a:off x="2002272" y="1863102"/>
          <a:ext cx="2512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205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765873" y="2952838"/>
          <a:ext cx="3359575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797911" y="2984876"/>
        <a:ext cx="3295499" cy="592221"/>
      </dsp:txXfrm>
    </dsp:sp>
    <dsp:sp modelId="{0999DAA6-78E7-4C62-AD9F-BB89E1F317A5}">
      <dsp:nvSpPr>
        <dsp:cNvPr id="0" name=""/>
        <dsp:cNvSpPr/>
      </dsp:nvSpPr>
      <dsp:spPr>
        <a:xfrm rot="1981715">
          <a:off x="4597008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57473" y="983679"/>
          <a:ext cx="2653405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297619" y="1023825"/>
        <a:ext cx="2573113" cy="742093"/>
      </dsp:txXfrm>
    </dsp:sp>
    <dsp:sp modelId="{BF1427F8-47F7-429E-8B9A-D7AD3446727D}">
      <dsp:nvSpPr>
        <dsp:cNvPr id="0" name=""/>
        <dsp:cNvSpPr/>
      </dsp:nvSpPr>
      <dsp:spPr>
        <a:xfrm rot="9699939">
          <a:off x="2483218" y="859978"/>
          <a:ext cx="550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68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51450" y="946590"/>
          <a:ext cx="2588029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88713" y="983853"/>
        <a:ext cx="2513503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64549" y="1188453"/>
          <a:ext cx="1998149" cy="1695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kern="1200" dirty="0">
            <a:latin typeface="Arial Narrow" panose="020B0606020202030204" pitchFamily="34" charset="0"/>
          </a:endParaRPr>
        </a:p>
      </dsp:txBody>
      <dsp:txXfrm>
        <a:off x="3657171" y="1436802"/>
        <a:ext cx="1412905" cy="1199133"/>
      </dsp:txXfrm>
    </dsp:sp>
    <dsp:sp modelId="{4731EA70-1FA8-49F5-A6BF-4AE9CB97C303}">
      <dsp:nvSpPr>
        <dsp:cNvPr id="0" name=""/>
        <dsp:cNvSpPr/>
      </dsp:nvSpPr>
      <dsp:spPr>
        <a:xfrm rot="16260366">
          <a:off x="4271095" y="825197"/>
          <a:ext cx="221967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303805" y="922591"/>
        <a:ext cx="155377" cy="192313"/>
      </dsp:txXfrm>
    </dsp:sp>
    <dsp:sp modelId="{E2EC1D87-F728-458A-8AB1-7A3D78F9D25E}">
      <dsp:nvSpPr>
        <dsp:cNvPr id="0" name=""/>
        <dsp:cNvSpPr/>
      </dsp:nvSpPr>
      <dsp:spPr>
        <a:xfrm>
          <a:off x="4015403" y="15696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126141"/>
        <a:ext cx="533277" cy="533277"/>
      </dsp:txXfrm>
    </dsp:sp>
    <dsp:sp modelId="{A0E222DD-64BD-4A89-BBB9-2B80D8318D4A}">
      <dsp:nvSpPr>
        <dsp:cNvPr id="0" name=""/>
        <dsp:cNvSpPr/>
      </dsp:nvSpPr>
      <dsp:spPr>
        <a:xfrm rot="18342319">
          <a:off x="4890775" y="1001902"/>
          <a:ext cx="2023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903410" y="1090647"/>
        <a:ext cx="141613" cy="192313"/>
      </dsp:txXfrm>
    </dsp:sp>
    <dsp:sp modelId="{73BC26A8-8D0F-45E6-9E3B-37EADD227262}">
      <dsp:nvSpPr>
        <dsp:cNvPr id="0" name=""/>
        <dsp:cNvSpPr/>
      </dsp:nvSpPr>
      <dsp:spPr>
        <a:xfrm>
          <a:off x="4949642" y="319248"/>
          <a:ext cx="754167" cy="7541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429693"/>
        <a:ext cx="533277" cy="533277"/>
      </dsp:txXfrm>
    </dsp:sp>
    <dsp:sp modelId="{06F93DE9-E67A-4CE1-BC6B-5C458B1137B0}">
      <dsp:nvSpPr>
        <dsp:cNvPr id="0" name=""/>
        <dsp:cNvSpPr/>
      </dsp:nvSpPr>
      <dsp:spPr>
        <a:xfrm rot="20430380">
          <a:off x="5339314" y="1504553"/>
          <a:ext cx="14783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340585" y="1576057"/>
        <a:ext cx="103484" cy="192313"/>
      </dsp:txXfrm>
    </dsp:sp>
    <dsp:sp modelId="{D8B200F5-4D07-49B2-A587-C2FE6CEC49F8}">
      <dsp:nvSpPr>
        <dsp:cNvPr id="0" name=""/>
        <dsp:cNvSpPr/>
      </dsp:nvSpPr>
      <dsp:spPr>
        <a:xfrm>
          <a:off x="552703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1224404"/>
        <a:ext cx="533277" cy="533277"/>
      </dsp:txXfrm>
    </dsp:sp>
    <dsp:sp modelId="{E7EAB10C-E176-4610-B2C6-BE8F83AD0F9B}">
      <dsp:nvSpPr>
        <dsp:cNvPr id="0" name=""/>
        <dsp:cNvSpPr/>
      </dsp:nvSpPr>
      <dsp:spPr>
        <a:xfrm rot="950221">
          <a:off x="5359403" y="2176566"/>
          <a:ext cx="12680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5360125" y="2235479"/>
        <a:ext cx="88764" cy="192313"/>
      </dsp:txXfrm>
    </dsp:sp>
    <dsp:sp modelId="{FFE63D16-C443-42C8-BB30-4CA61876A647}">
      <dsp:nvSpPr>
        <dsp:cNvPr id="0" name=""/>
        <dsp:cNvSpPr/>
      </dsp:nvSpPr>
      <dsp:spPr>
        <a:xfrm>
          <a:off x="552703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2206721"/>
        <a:ext cx="533277" cy="533277"/>
      </dsp:txXfrm>
    </dsp:sp>
    <dsp:sp modelId="{FA950D33-9BD9-4D37-A533-789F5554AFB5}">
      <dsp:nvSpPr>
        <dsp:cNvPr id="0" name=""/>
        <dsp:cNvSpPr/>
      </dsp:nvSpPr>
      <dsp:spPr>
        <a:xfrm rot="3118628">
          <a:off x="4925829" y="2693260"/>
          <a:ext cx="15349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934671" y="2739226"/>
        <a:ext cx="107447" cy="192313"/>
      </dsp:txXfrm>
    </dsp:sp>
    <dsp:sp modelId="{EB1C3899-7B42-47CD-912B-DD035472498D}">
      <dsp:nvSpPr>
        <dsp:cNvPr id="0" name=""/>
        <dsp:cNvSpPr/>
      </dsp:nvSpPr>
      <dsp:spPr>
        <a:xfrm>
          <a:off x="4949642" y="2890987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3001432"/>
        <a:ext cx="533277" cy="533277"/>
      </dsp:txXfrm>
    </dsp:sp>
    <dsp:sp modelId="{2F5553CB-2478-4421-B002-5FA728364A78}">
      <dsp:nvSpPr>
        <dsp:cNvPr id="0" name=""/>
        <dsp:cNvSpPr/>
      </dsp:nvSpPr>
      <dsp:spPr>
        <a:xfrm rot="5335375">
          <a:off x="4300115" y="2874474"/>
          <a:ext cx="16455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4324335" y="2913899"/>
        <a:ext cx="115189" cy="192313"/>
      </dsp:txXfrm>
    </dsp:sp>
    <dsp:sp modelId="{FED909B6-8F19-4D98-AAC2-EBEEF4830C2B}">
      <dsp:nvSpPr>
        <dsp:cNvPr id="0" name=""/>
        <dsp:cNvSpPr/>
      </dsp:nvSpPr>
      <dsp:spPr>
        <a:xfrm>
          <a:off x="4015403" y="3194540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3304985"/>
        <a:ext cx="533277" cy="533277"/>
      </dsp:txXfrm>
    </dsp:sp>
    <dsp:sp modelId="{A0B7EB92-DF16-476D-BB87-6C0D26E26F61}">
      <dsp:nvSpPr>
        <dsp:cNvPr id="0" name=""/>
        <dsp:cNvSpPr/>
      </dsp:nvSpPr>
      <dsp:spPr>
        <a:xfrm rot="7571187">
          <a:off x="3676617" y="2710100"/>
          <a:ext cx="15383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713317" y="2755580"/>
        <a:ext cx="107685" cy="192313"/>
      </dsp:txXfrm>
    </dsp:sp>
    <dsp:sp modelId="{69EA0517-EDCB-4CEB-899F-D56DCF7B4404}">
      <dsp:nvSpPr>
        <dsp:cNvPr id="0" name=""/>
        <dsp:cNvSpPr/>
      </dsp:nvSpPr>
      <dsp:spPr>
        <a:xfrm>
          <a:off x="3065559" y="2918269"/>
          <a:ext cx="754167" cy="754167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76004" y="3028714"/>
        <a:ext cx="533277" cy="533277"/>
      </dsp:txXfrm>
    </dsp:sp>
    <dsp:sp modelId="{7A035AEB-3A20-4DC3-9A60-032AB2743B03}">
      <dsp:nvSpPr>
        <dsp:cNvPr id="0" name=""/>
        <dsp:cNvSpPr/>
      </dsp:nvSpPr>
      <dsp:spPr>
        <a:xfrm rot="9814743">
          <a:off x="3284880" y="2179595"/>
          <a:ext cx="97949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313666" y="2239546"/>
        <a:ext cx="68564" cy="192313"/>
      </dsp:txXfrm>
    </dsp:sp>
    <dsp:sp modelId="{83F11675-07D9-406F-853D-13FD28BBB805}">
      <dsp:nvSpPr>
        <dsp:cNvPr id="0" name=""/>
        <dsp:cNvSpPr/>
      </dsp:nvSpPr>
      <dsp:spPr>
        <a:xfrm>
          <a:off x="250377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2206721"/>
        <a:ext cx="533277" cy="533277"/>
      </dsp:txXfrm>
    </dsp:sp>
    <dsp:sp modelId="{DF27FC25-052B-426A-9E06-117E992234F6}">
      <dsp:nvSpPr>
        <dsp:cNvPr id="0" name=""/>
        <dsp:cNvSpPr/>
      </dsp:nvSpPr>
      <dsp:spPr>
        <a:xfrm rot="12011539">
          <a:off x="3284122" y="1501124"/>
          <a:ext cx="1198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318959" y="1571431"/>
        <a:ext cx="83863" cy="192313"/>
      </dsp:txXfrm>
    </dsp:sp>
    <dsp:sp modelId="{EDA34655-9131-4731-957F-5382F53A0660}">
      <dsp:nvSpPr>
        <dsp:cNvPr id="0" name=""/>
        <dsp:cNvSpPr/>
      </dsp:nvSpPr>
      <dsp:spPr>
        <a:xfrm>
          <a:off x="250377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1224404"/>
        <a:ext cx="533277" cy="533277"/>
      </dsp:txXfrm>
    </dsp:sp>
    <dsp:sp modelId="{553B84E4-4A31-43DB-B3BF-8E8EF2B79F2D}">
      <dsp:nvSpPr>
        <dsp:cNvPr id="0" name=""/>
        <dsp:cNvSpPr/>
      </dsp:nvSpPr>
      <dsp:spPr>
        <a:xfrm rot="14157341">
          <a:off x="3677569" y="998913"/>
          <a:ext cx="186781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721271" y="1086232"/>
        <a:ext cx="130747" cy="192313"/>
      </dsp:txXfrm>
    </dsp:sp>
    <dsp:sp modelId="{E0AC84DD-2093-416F-85DE-E547FE520660}">
      <dsp:nvSpPr>
        <dsp:cNvPr id="0" name=""/>
        <dsp:cNvSpPr/>
      </dsp:nvSpPr>
      <dsp:spPr>
        <a:xfrm>
          <a:off x="3081164" y="319248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91609" y="429693"/>
        <a:ext cx="533277" cy="533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0.25894</cdr:x>
      <cdr:y>0.13018</cdr:y>
    </cdr:from>
    <cdr:to>
      <cdr:x>0.2768</cdr:x>
      <cdr:y>0.18572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88232" y="506323"/>
          <a:ext cx="144032" cy="2160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0.45538</cdr:x>
      <cdr:y>0.11167</cdr:y>
    </cdr:from>
    <cdr:to>
      <cdr:x>0.47373</cdr:x>
      <cdr:y>0.16044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72408" y="434315"/>
          <a:ext cx="147984" cy="1896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0.65182</cdr:x>
      <cdr:y>0.09315</cdr:y>
    </cdr:from>
    <cdr:to>
      <cdr:x>0.66968</cdr:x>
      <cdr:y>0.14869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256584" y="362307"/>
          <a:ext cx="144032" cy="2160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0.2768</cdr:x>
      <cdr:y>0.13605</cdr:y>
    </cdr:from>
    <cdr:to>
      <cdr:x>0.45538</cdr:x>
      <cdr:y>0.15795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232254" y="529157"/>
          <a:ext cx="1440154" cy="8517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0.47373</cdr:x>
      <cdr:y>0.12092</cdr:y>
    </cdr:from>
    <cdr:to>
      <cdr:x>0.65182</cdr:x>
      <cdr:y>0.13605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3820392" y="470303"/>
          <a:ext cx="1436210" cy="58854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0.22323</cdr:x>
      <cdr:y>0.03761</cdr:y>
    </cdr:from>
    <cdr:to>
      <cdr:x>0.31296</cdr:x>
      <cdr:y>0.11166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00200" y="146283"/>
          <a:ext cx="723628" cy="2880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>
              <a:latin typeface="Arial Narrow" panose="020B0606020202030204" pitchFamily="34" charset="0"/>
            </a:rPr>
            <a:t>7</a:t>
          </a:r>
          <a:r>
            <a:rPr lang="ru-RU" sz="1350" b="1" dirty="0" smtClean="0">
              <a:latin typeface="Arial Narrow" panose="020B0606020202030204" pitchFamily="34" charset="0"/>
            </a:rPr>
            <a:t> 458,0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0.42859</cdr:x>
      <cdr:y>0.0191</cdr:y>
    </cdr:from>
    <cdr:to>
      <cdr:x>0.51406</cdr:x>
      <cdr:y>0.09316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456384" y="74275"/>
          <a:ext cx="689272" cy="28804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>
              <a:latin typeface="Arial Narrow" panose="020B0606020202030204" pitchFamily="34" charset="0"/>
            </a:rPr>
            <a:t>7</a:t>
          </a:r>
          <a:r>
            <a:rPr lang="ru-RU" sz="1350" b="1" dirty="0" smtClean="0">
              <a:latin typeface="Arial Narrow" panose="020B0606020202030204" pitchFamily="34" charset="0"/>
            </a:rPr>
            <a:t> 778,3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0.62503</cdr:x>
      <cdr:y>0.00058</cdr:y>
    </cdr:from>
    <cdr:to>
      <cdr:x>0.7105</cdr:x>
      <cdr:y>0.07464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040560" y="2267"/>
          <a:ext cx="689273" cy="2880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>
              <a:latin typeface="Arial Narrow" panose="020B0606020202030204" pitchFamily="34" charset="0"/>
            </a:rPr>
            <a:t>8</a:t>
          </a:r>
          <a:r>
            <a:rPr lang="ru-RU" sz="1350" b="1" dirty="0" smtClean="0">
              <a:latin typeface="Arial Narrow" panose="020B0606020202030204" pitchFamily="34" charset="0"/>
            </a:rPr>
            <a:t> 159,8</a:t>
          </a:r>
        </a:p>
        <a:p xmlns:a="http://schemas.openxmlformats.org/drawingml/2006/main"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0.6739</cdr:x>
      <cdr:y>0.04874</cdr:y>
    </cdr:from>
    <cdr:to>
      <cdr:x>0.96107</cdr:x>
      <cdr:y>0.12914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84576" y="216024"/>
          <a:ext cx="2216456" cy="359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0.36385</cdr:x>
      <cdr:y>0</cdr:y>
    </cdr:from>
    <cdr:to>
      <cdr:x>0.65152</cdr:x>
      <cdr:y>0.08315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67867" y="0"/>
          <a:ext cx="1470733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0.35649</cdr:x>
      <cdr:y>0.01738</cdr:y>
    </cdr:from>
    <cdr:to>
      <cdr:x>0.45984</cdr:x>
      <cdr:y>0.13584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32497" y="66824"/>
          <a:ext cx="821161" cy="4554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lnSpc>
              <a:spcPct val="80000"/>
            </a:lnSpc>
          </a:pPr>
          <a:r>
            <a:rPr lang="ru-RU" sz="1350" b="1" dirty="0" smtClean="0">
              <a:latin typeface="Arial Narrow" panose="020B0606020202030204" pitchFamily="34" charset="0"/>
            </a:rPr>
            <a:t>16 765,6</a:t>
          </a:r>
        </a:p>
        <a:p xmlns:a="http://schemas.openxmlformats.org/drawingml/2006/main">
          <a:pPr lvl="0" algn="ctr">
            <a:lnSpc>
              <a:spcPct val="80000"/>
            </a:lnSpc>
          </a:pPr>
          <a:r>
            <a:rPr lang="ru-RU" sz="1400" b="1" kern="0" dirty="0" smtClean="0">
              <a:solidFill>
                <a:prstClr val="black"/>
              </a:solidFill>
              <a:latin typeface="Arial Narrow" panose="020B0606020202030204" pitchFamily="34" charset="0"/>
            </a:rPr>
            <a:t>млн.руб</a:t>
          </a:r>
          <a:r>
            <a:rPr lang="ru-RU" sz="1400" b="1" kern="0" dirty="0">
              <a:solidFill>
                <a:prstClr val="black"/>
              </a:solidFill>
              <a:latin typeface="Arial Narrow" panose="020B060602020203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0.02718</cdr:x>
      <cdr:y>0.91913</cdr:y>
    </cdr:from>
    <cdr:to>
      <cdr:x>0.08907</cdr:x>
      <cdr:y>0.94831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" y="4536504"/>
          <a:ext cx="491750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0.09968</cdr:x>
      <cdr:y>0.90454</cdr:y>
    </cdr:from>
    <cdr:to>
      <cdr:x>0.84093</cdr:x>
      <cdr:y>0.97748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4464496"/>
          <a:ext cx="5890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70000"/>
            </a:lnSpc>
          </a:pPr>
          <a: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>
            <a:lnSpc>
              <a:spcPct val="90000"/>
            </a:lnSpc>
            <a:spcBef>
              <a:spcPts val="0"/>
            </a:spcBef>
          </a:pP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работников социальной сферы</a:t>
          </a:r>
          <a:endParaRPr lang="ru-RU" sz="5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4800" dirty="0" smtClean="0"/>
            <a:t/>
          </a:r>
          <a:br>
            <a:rPr lang="ru-RU" sz="4800" dirty="0" smtClean="0"/>
          </a:br>
          <a:endParaRPr lang="ru-RU" sz="4800" dirty="0"/>
        </a:p>
      </cdr:txBody>
    </cdr:sp>
  </cdr:relSizeAnchor>
  <cdr:relSizeAnchor xmlns:cdr="http://schemas.openxmlformats.org/drawingml/2006/chartDrawing">
    <cdr:from>
      <cdr:x>0.19336</cdr:x>
      <cdr:y>0.01738</cdr:y>
    </cdr:from>
    <cdr:to>
      <cdr:x>0.29671</cdr:x>
      <cdr:y>0.13614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536330" y="66824"/>
          <a:ext cx="821161" cy="4566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19 144,0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млн.руб.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0.61392</cdr:x>
      <cdr:y>0.04124</cdr:y>
    </cdr:from>
    <cdr:to>
      <cdr:x>0.87811</cdr:x>
      <cdr:y>0.1606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862665" y="184780"/>
          <a:ext cx="2092565" cy="5348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Arial Narrow" panose="020B0606020202030204" pitchFamily="34" charset="0"/>
            </a:rPr>
            <a:t>   202</a:t>
          </a:r>
          <a:r>
            <a:rPr lang="en-US" sz="2800" b="1" dirty="0" smtClean="0">
              <a:latin typeface="Arial Narrow" panose="020B0606020202030204" pitchFamily="34" charset="0"/>
            </a:rPr>
            <a:t>4</a:t>
          </a:r>
          <a:r>
            <a:rPr lang="ru-RU" sz="2800" b="1" dirty="0" smtClean="0">
              <a:latin typeface="Arial Narrow" panose="020B0606020202030204" pitchFamily="34" charset="0"/>
            </a:rPr>
            <a:t> год</a:t>
          </a:r>
          <a:endParaRPr lang="ru-RU" sz="28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7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6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endParaRPr lang="ru-RU" sz="1600" u="sng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ECD86D-361A-41F8-8510-3DADAD2B5AB1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707"/>
            <a:ext cx="5438775" cy="44661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9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09635-98AF-4574-9E09-59830A30CA5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4499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6FFE08-6117-48A4-969D-C0E9C781B833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67D46F-8802-4563-ABF1-EF9AFEFDFDE3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3B38153-16ED-481D-AEA0-95DFDE451ABC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EC0932-F6A3-4626-AA46-B9A31E4307D6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99AF4D-DC9D-414B-A9A7-8051C72E1C44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B1ABFC-C591-40D7-A747-4C501CC8F23A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81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C00132-905C-49FB-B9B2-07A1A2AAC228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92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81FDD-6542-4F5C-A6CB-E0D5FE2D2992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50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40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26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41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81FDD-6542-4F5C-A6CB-E0D5FE2D2992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3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F641177-86BE-448C-BD26-F6EC03DB6436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6ED46B-B0EB-4A42-B914-3D95E639FF24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CBD569-E3DC-4397-A25B-BE21A8B437E0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D273CAB-7C31-43CA-B274-467770D580B8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6FFAE5-128A-4E63-B7BC-11961C667698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2A14F65-08B9-442A-A1F0-0CC131444E8D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E10149-513F-44E5-BCDE-27E23CD630D6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EEC5AD1-F6F3-48F1-8162-A936994788CE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CC22-87B5-441D-BAF7-AF4CD9597B71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F6BB-9B81-40B1-8317-858F40CE1A6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121146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CE1D-A856-47E1-B6D1-23B4E298675E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E6E9-0C12-45E6-97E2-B8CF6EA46A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1022462"/>
      </p:ext>
    </p:extLst>
  </p:cSld>
  <p:clrMapOvr>
    <a:masterClrMapping/>
  </p:clrMapOvr>
  <p:transition spd="slow"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CB2-AAA0-4D9D-B479-2A5555516A86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BD7-842C-432E-AB72-935B49F8C9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5595592"/>
      </p:ext>
    </p:extLst>
  </p:cSld>
  <p:clrMapOvr>
    <a:masterClrMapping/>
  </p:clrMapOvr>
  <p:transition spd="slow">
    <p:circl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028F-7757-4AB6-8A50-6B9E1746C28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F46F-19C6-4FAC-8868-10B3086AE3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7227416"/>
      </p:ext>
    </p:extLst>
  </p:cSld>
  <p:clrMapOvr>
    <a:masterClrMapping/>
  </p:clrMapOvr>
  <p:transition advClick="0" advTm="1000"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33DC-806C-4AB8-9F8D-1011CE997607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16D2-AC78-409A-AF15-B8E8E69204D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7440662"/>
      </p:ext>
    </p:extLst>
  </p:cSld>
  <p:clrMapOvr>
    <a:masterClrMapping/>
  </p:clrMapOvr>
  <p:transition advClick="0" advTm="1000"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E460-A740-4550-B110-3DEEA4A36577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4E5D-217B-4FED-ACD9-56661322A48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2021104"/>
      </p:ext>
    </p:extLst>
  </p:cSld>
  <p:clrMapOvr>
    <a:masterClrMapping/>
  </p:clrMapOvr>
  <p:transition advClick="0" advTm="1000"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3069-D14C-4D5C-81EA-6FC59D3A99F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654C-F73D-48FF-8A17-F3269E8C73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2222906"/>
      </p:ext>
    </p:extLst>
  </p:cSld>
  <p:clrMapOvr>
    <a:masterClrMapping/>
  </p:clrMapOvr>
  <p:transition advClick="0" advTm="1000"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4B5B-93A6-4F2B-8C17-E3D5BBFA0DA3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4364-07A7-4111-A5FA-6DD3DC7DDD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47218928"/>
      </p:ext>
    </p:extLst>
  </p:cSld>
  <p:clrMapOvr>
    <a:masterClrMapping/>
  </p:clrMapOvr>
  <p:transition advClick="0" advTm="1000"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14D6-C2D7-40A9-AA34-D0F4C19DC70D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D351-F284-46F1-9FF5-66B9FCE754E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676613"/>
      </p:ext>
    </p:extLst>
  </p:cSld>
  <p:clrMapOvr>
    <a:masterClrMapping/>
  </p:clrMapOvr>
  <p:transition advClick="0" advTm="1000"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9C59-B69E-4093-B344-FF70EA5B5554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FF0F-444D-41A1-AC90-FDC68FB6FBC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4274743"/>
      </p:ext>
    </p:extLst>
  </p:cSld>
  <p:clrMapOvr>
    <a:masterClrMapping/>
  </p:clrMapOvr>
  <p:transition advClick="0" advTm="1000"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3E34-D8DD-41AC-B510-41D4435C95ED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D326-7948-4324-919E-DDFC9DC856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17076574"/>
      </p:ext>
    </p:extLst>
  </p:cSld>
  <p:clrMapOvr>
    <a:masterClrMapping/>
  </p:clrMapOvr>
  <p:transition advClick="0" advTm="1000"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659F-244B-4B2D-B384-ADC32465500F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F003-9D3F-4957-B136-671DE8C21A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20130779"/>
      </p:ext>
    </p:extLst>
  </p:cSld>
  <p:clrMapOvr>
    <a:masterClrMapping/>
  </p:clrMapOvr>
  <p:transition advClick="0" advTm="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A49D-3534-4E42-9170-2945B72981A3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A9FD-B3AE-4825-836D-F3A8034940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1369865"/>
      </p:ext>
    </p:extLst>
  </p:cSld>
  <p:clrMapOvr>
    <a:masterClrMapping/>
  </p:clrMapOvr>
  <p:transition spd="slow"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5B73-0129-4CF2-B36E-29F81B7646D6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BC10-80CC-4AC6-B099-C3E0DFE3FC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16165913"/>
      </p:ext>
    </p:extLst>
  </p:cSld>
  <p:clrMapOvr>
    <a:masterClrMapping/>
  </p:clrMapOvr>
  <p:transition advClick="0" advTm="1000"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F7E8-91A3-49CD-AC05-632462D78BB6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0EE6-DFBD-4EB9-BF70-59F4D926D43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04602206"/>
      </p:ext>
    </p:extLst>
  </p:cSld>
  <p:clrMapOvr>
    <a:masterClrMapping/>
  </p:clrMapOvr>
  <p:transition advClick="0" advTm="1000"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85D0C-BB30-4EAC-AC72-4F2CF5694C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3002186"/>
      </p:ext>
    </p:extLst>
  </p:cSld>
  <p:clrMapOvr>
    <a:masterClrMapping/>
  </p:clrMapOvr>
  <p:transition spd="slow">
    <p:circl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378F8D-5F33-43D4-AF7E-C01D1E85D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5636102"/>
      </p:ext>
    </p:extLst>
  </p:cSld>
  <p:clrMapOvr>
    <a:masterClrMapping/>
  </p:clrMapOvr>
  <p:transition spd="slow">
    <p:circl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858329-AD87-47AE-8C54-D8B5B33532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0321845"/>
      </p:ext>
    </p:extLst>
  </p:cSld>
  <p:clrMapOvr>
    <a:masterClrMapping/>
  </p:clrMapOvr>
  <p:transition spd="slow">
    <p:circl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13DA41-6176-4875-B885-A5F2F75688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3564051"/>
      </p:ext>
    </p:extLst>
  </p:cSld>
  <p:clrMapOvr>
    <a:masterClrMapping/>
  </p:clrMapOvr>
  <p:transition spd="slow">
    <p:circl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830E3-009D-4CDB-857D-15D985D59B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1063411"/>
      </p:ext>
    </p:extLst>
  </p:cSld>
  <p:clrMapOvr>
    <a:masterClrMapping/>
  </p:clrMapOvr>
  <p:transition spd="slow">
    <p:circl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E050D-1536-4A10-B04B-852BA9D2F4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5954852"/>
      </p:ext>
    </p:extLst>
  </p:cSld>
  <p:clrMapOvr>
    <a:masterClrMapping/>
  </p:clrMapOvr>
  <p:transition spd="slow">
    <p:circl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B611D-1B8A-43A0-974C-5268018F5C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2139510"/>
      </p:ext>
    </p:extLst>
  </p:cSld>
  <p:clrMapOvr>
    <a:masterClrMapping/>
  </p:clrMapOvr>
  <p:transition spd="slow">
    <p:circl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35433-06B7-4CE2-B370-DFA3EC67FB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89918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698B-0668-4C21-8929-F7A3AFF72E7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4830509"/>
      </p:ext>
    </p:extLst>
  </p:cSld>
  <p:clrMapOvr>
    <a:masterClrMapping/>
  </p:clrMapOvr>
  <p:transition spd="slow" advClick="0" advTm="2000">
    <p:circl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375EB-6BBC-42D8-95D8-0112474741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80757126"/>
      </p:ext>
    </p:extLst>
  </p:cSld>
  <p:clrMapOvr>
    <a:masterClrMapping/>
  </p:clrMapOvr>
  <p:transition spd="slow">
    <p:circl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FFF6B-C90A-40FB-A9FF-43A3E65396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90327814"/>
      </p:ext>
    </p:extLst>
  </p:cSld>
  <p:clrMapOvr>
    <a:masterClrMapping/>
  </p:clrMapOvr>
  <p:transition spd="slow">
    <p:circl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2DDBC5-4A30-4094-82D2-92B8F6CD33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634594"/>
      </p:ext>
    </p:extLst>
  </p:cSld>
  <p:clrMapOvr>
    <a:masterClrMapping/>
  </p:clrMapOvr>
  <p:transition spd="slow">
    <p:circl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785D0C-BB30-4EAC-AC72-4F2CF5694C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0246627"/>
      </p:ext>
    </p:extLst>
  </p:cSld>
  <p:clrMapOvr>
    <a:masterClrMapping/>
  </p:clrMapOvr>
  <p:transition spd="slow">
    <p:circl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378F8D-5F33-43D4-AF7E-C01D1E85D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9070790"/>
      </p:ext>
    </p:extLst>
  </p:cSld>
  <p:clrMapOvr>
    <a:masterClrMapping/>
  </p:clrMapOvr>
  <p:transition spd="slow">
    <p:circl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858329-AD87-47AE-8C54-D8B5B33532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72692"/>
      </p:ext>
    </p:extLst>
  </p:cSld>
  <p:clrMapOvr>
    <a:masterClrMapping/>
  </p:clrMapOvr>
  <p:transition spd="slow">
    <p:circl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13DA41-6176-4875-B885-A5F2F756888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93885045"/>
      </p:ext>
    </p:extLst>
  </p:cSld>
  <p:clrMapOvr>
    <a:masterClrMapping/>
  </p:clrMapOvr>
  <p:transition spd="slow">
    <p:circl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830E3-009D-4CDB-857D-15D985D59B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4091806"/>
      </p:ext>
    </p:extLst>
  </p:cSld>
  <p:clrMapOvr>
    <a:masterClrMapping/>
  </p:clrMapOvr>
  <p:transition spd="slow">
    <p:circl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3E050D-1536-4A10-B04B-852BA9D2F41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7980113"/>
      </p:ext>
    </p:extLst>
  </p:cSld>
  <p:clrMapOvr>
    <a:masterClrMapping/>
  </p:clrMapOvr>
  <p:transition spd="slow">
    <p:circl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CB611D-1B8A-43A0-974C-5268018F5C3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1450674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E351-4EB7-4072-95B3-734E6F0AE6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55485483"/>
      </p:ext>
    </p:extLst>
  </p:cSld>
  <p:clrMapOvr>
    <a:masterClrMapping/>
  </p:clrMapOvr>
  <p:transition spd="slow" advClick="0" advTm="2000">
    <p:circl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35433-06B7-4CE2-B370-DFA3EC67FB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5166835"/>
      </p:ext>
    </p:extLst>
  </p:cSld>
  <p:clrMapOvr>
    <a:masterClrMapping/>
  </p:clrMapOvr>
  <p:transition spd="slow">
    <p:circl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2375EB-6BBC-42D8-95D8-0112474741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3611117"/>
      </p:ext>
    </p:extLst>
  </p:cSld>
  <p:clrMapOvr>
    <a:masterClrMapping/>
  </p:clrMapOvr>
  <p:transition spd="slow">
    <p:circl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9FFF6B-C90A-40FB-A9FF-43A3E65396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73065907"/>
      </p:ext>
    </p:extLst>
  </p:cSld>
  <p:clrMapOvr>
    <a:masterClrMapping/>
  </p:clrMapOvr>
  <p:transition spd="slow">
    <p:circl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2DDBC5-4A30-4094-82D2-92B8F6CD33B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8502320"/>
      </p:ext>
    </p:extLst>
  </p:cSld>
  <p:clrMapOvr>
    <a:masterClrMapping/>
  </p:clrMapOvr>
  <p:transition spd="slow">
    <p:circl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1130040"/>
      </p:ext>
    </p:extLst>
  </p:cSld>
  <p:clrMapOvr>
    <a:masterClrMapping/>
  </p:clrMapOvr>
  <p:transition advClick="0" advTm="1000"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1436458"/>
      </p:ext>
    </p:extLst>
  </p:cSld>
  <p:clrMapOvr>
    <a:masterClrMapping/>
  </p:clrMapOvr>
  <p:transition advClick="0" advTm="1000"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3608780"/>
      </p:ext>
    </p:extLst>
  </p:cSld>
  <p:clrMapOvr>
    <a:masterClrMapping/>
  </p:clrMapOvr>
  <p:transition advClick="0" advTm="1000"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12981508"/>
      </p:ext>
    </p:extLst>
  </p:cSld>
  <p:clrMapOvr>
    <a:masterClrMapping/>
  </p:clrMapOvr>
  <p:transition advClick="0" advTm="1000">
    <p:dissolv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6868887"/>
      </p:ext>
    </p:extLst>
  </p:cSld>
  <p:clrMapOvr>
    <a:masterClrMapping/>
  </p:clrMapOvr>
  <p:transition advClick="0" advTm="1000">
    <p:dissolv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5902005"/>
      </p:ext>
    </p:extLst>
  </p:cSld>
  <p:clrMapOvr>
    <a:masterClrMapping/>
  </p:clrMapOvr>
  <p:transition advClick="0" advTm="1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E6EB-5EA8-4CEE-BBD7-00D361F867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28219315"/>
      </p:ext>
    </p:extLst>
  </p:cSld>
  <p:clrMapOvr>
    <a:masterClrMapping/>
  </p:clrMapOvr>
  <p:transition spd="slow" advClick="0" advTm="2000">
    <p:circl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1126900"/>
      </p:ext>
    </p:extLst>
  </p:cSld>
  <p:clrMapOvr>
    <a:masterClrMapping/>
  </p:clrMapOvr>
  <p:transition advClick="0" advTm="1000">
    <p:dissolv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05451590"/>
      </p:ext>
    </p:extLst>
  </p:cSld>
  <p:clrMapOvr>
    <a:masterClrMapping/>
  </p:clrMapOvr>
  <p:transition advClick="0" advTm="1000">
    <p:dissolv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15996862"/>
      </p:ext>
    </p:extLst>
  </p:cSld>
  <p:clrMapOvr>
    <a:masterClrMapping/>
  </p:clrMapOvr>
  <p:transition advClick="0" advTm="1000">
    <p:dissolv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8629330"/>
      </p:ext>
    </p:extLst>
  </p:cSld>
  <p:clrMapOvr>
    <a:masterClrMapping/>
  </p:clrMapOvr>
  <p:transition advClick="0" advTm="1000">
    <p:dissolv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13522549"/>
      </p:ext>
    </p:extLst>
  </p:cSld>
  <p:clrMapOvr>
    <a:masterClrMapping/>
  </p:clrMapOvr>
  <p:transition advClick="0" advTm="1000">
    <p:dissolv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83838752"/>
      </p:ext>
    </p:extLst>
  </p:cSld>
  <p:clrMapOvr>
    <a:masterClrMapping/>
  </p:clrMapOvr>
  <p:transition advClick="0" advTm="1000"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425467"/>
      </p:ext>
    </p:extLst>
  </p:cSld>
  <p:clrMapOvr>
    <a:masterClrMapping/>
  </p:clrMapOvr>
  <p:transition advClick="0" advTm="1000"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3856147"/>
      </p:ext>
    </p:extLst>
  </p:cSld>
  <p:clrMapOvr>
    <a:masterClrMapping/>
  </p:clrMapOvr>
  <p:transition advClick="0" advTm="1000"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7696026"/>
      </p:ext>
    </p:extLst>
  </p:cSld>
  <p:clrMapOvr>
    <a:masterClrMapping/>
  </p:clrMapOvr>
  <p:transition advClick="0" advTm="1000"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255279"/>
      </p:ext>
    </p:extLst>
  </p:cSld>
  <p:clrMapOvr>
    <a:masterClrMapping/>
  </p:clrMapOvr>
  <p:transition advClick="0" advTm="1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F989-429E-47FB-99F1-1365788DA2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1920905"/>
      </p:ext>
    </p:extLst>
  </p:cSld>
  <p:clrMapOvr>
    <a:masterClrMapping/>
  </p:clrMapOvr>
  <p:transition spd="slow" advClick="0" advTm="2000">
    <p:circl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11293754"/>
      </p:ext>
    </p:extLst>
  </p:cSld>
  <p:clrMapOvr>
    <a:masterClrMapping/>
  </p:clrMapOvr>
  <p:transition advClick="0" advTm="1000">
    <p:dissolv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48726"/>
      </p:ext>
    </p:extLst>
  </p:cSld>
  <p:clrMapOvr>
    <a:masterClrMapping/>
  </p:clrMapOvr>
  <p:transition advClick="0" advTm="1000">
    <p:dissolv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43587873"/>
      </p:ext>
    </p:extLst>
  </p:cSld>
  <p:clrMapOvr>
    <a:masterClrMapping/>
  </p:clrMapOvr>
  <p:transition advClick="0" advTm="1000">
    <p:dissolv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22687338"/>
      </p:ext>
    </p:extLst>
  </p:cSld>
  <p:clrMapOvr>
    <a:masterClrMapping/>
  </p:clrMapOvr>
  <p:transition advClick="0" advTm="1000">
    <p:dissolv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9064377"/>
      </p:ext>
    </p:extLst>
  </p:cSld>
  <p:clrMapOvr>
    <a:masterClrMapping/>
  </p:clrMapOvr>
  <p:transition advClick="0" advTm="1000">
    <p:dissolv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7017049"/>
      </p:ext>
    </p:extLst>
  </p:cSld>
  <p:clrMapOvr>
    <a:masterClrMapping/>
  </p:clrMapOvr>
  <p:transition advClick="0" advTm="1000">
    <p:dissolv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944-ABA6-488F-9590-2412DE68348A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D40-4AFD-40CF-96B9-ACF0D9F41F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3927125"/>
      </p:ext>
    </p:extLst>
  </p:cSld>
  <p:clrMapOvr>
    <a:masterClrMapping/>
  </p:clrMapOvr>
  <p:transition spd="slow">
    <p:circl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F54-C92E-47D1-BAB1-33D45CB1744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EAD-73A9-4569-AEC2-2A50BD62AD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9215648"/>
      </p:ext>
    </p:extLst>
  </p:cSld>
  <p:clrMapOvr>
    <a:masterClrMapping/>
  </p:clrMapOvr>
  <p:transition spd="slow">
    <p:circl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FF5-4F65-4C16-88AA-1A53BAB908A4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37DB-E583-4870-AB30-18BA28257E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2350807"/>
      </p:ext>
    </p:extLst>
  </p:cSld>
  <p:clrMapOvr>
    <a:masterClrMapping/>
  </p:clrMapOvr>
  <p:transition spd="slow">
    <p:circl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8A-D417-4872-B613-5AB2595E4C50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500-4C1D-4DC3-A51B-5111E96BB5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99001297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AB0E-E6AF-4687-8DE7-0D5199792E9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224292"/>
      </p:ext>
    </p:extLst>
  </p:cSld>
  <p:clrMapOvr>
    <a:masterClrMapping/>
  </p:clrMapOvr>
  <p:transition spd="slow" advClick="0" advTm="2000">
    <p:circl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FE7-4E67-4A3E-BBD2-AC8D9A6FB43E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E43-3762-4A64-91F1-7D229C8166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25141449"/>
      </p:ext>
    </p:extLst>
  </p:cSld>
  <p:clrMapOvr>
    <a:masterClrMapping/>
  </p:clrMapOvr>
  <p:transition spd="slow">
    <p:circl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C6A-193E-49C2-8CFD-F6627124ADD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F426-1E61-44A6-9B58-78C828B76D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102370"/>
      </p:ext>
    </p:extLst>
  </p:cSld>
  <p:clrMapOvr>
    <a:masterClrMapping/>
  </p:clrMapOvr>
  <p:transition spd="slow">
    <p:circl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9BD-4199-422F-8284-4F33238A2D9E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4E4-DE41-4DA0-ACA0-1B04E68EB2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2543964"/>
      </p:ext>
    </p:extLst>
  </p:cSld>
  <p:clrMapOvr>
    <a:masterClrMapping/>
  </p:clrMapOvr>
  <p:transition spd="slow">
    <p:circl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D583-F6EC-4D39-AA2F-4A039F4A9DFB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BF6-3084-4B24-B865-FC7DBAD00E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557268"/>
      </p:ext>
    </p:extLst>
  </p:cSld>
  <p:clrMapOvr>
    <a:masterClrMapping/>
  </p:clrMapOvr>
  <p:transition spd="slow">
    <p:circl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48F1-F08A-4858-9407-D20475B1EC1A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EC4-860B-4059-A57C-79BF3BDC31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180459"/>
      </p:ext>
    </p:extLst>
  </p:cSld>
  <p:clrMapOvr>
    <a:masterClrMapping/>
  </p:clrMapOvr>
  <p:transition spd="slow">
    <p:circl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8BA3-0C8A-45BC-AECB-2428BA7869D0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85F6-CF35-478A-9505-B902A9D2D1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67807547"/>
      </p:ext>
    </p:extLst>
  </p:cSld>
  <p:clrMapOvr>
    <a:masterClrMapping/>
  </p:clrMapOvr>
  <p:transition spd="slow">
    <p:circl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CB2-AAA0-4D9D-B479-2A5555516A86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BD7-842C-432E-AB72-935B49F8C9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1271264"/>
      </p:ext>
    </p:extLst>
  </p:cSld>
  <p:clrMapOvr>
    <a:masterClrMapping/>
  </p:clrMapOvr>
  <p:transition spd="slow">
    <p:circl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7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8CAD-7EA3-4C6C-AE8E-95DA6CDC407C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B1A5-BC42-40C9-BA16-9A129AF94B5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55477739"/>
      </p:ext>
    </p:extLst>
  </p:cSld>
  <p:clrMapOvr>
    <a:masterClrMapping/>
  </p:clrMapOvr>
  <p:transition advClick="0" advTm="1000">
    <p:dissolv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3969-38A5-4FB7-8A83-82AB4BE566DA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61D9-C144-450C-A37F-F4C422EF6D4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32374542"/>
      </p:ext>
    </p:extLst>
  </p:cSld>
  <p:clrMapOvr>
    <a:masterClrMapping/>
  </p:clrMapOvr>
  <p:transition advClick="0" advTm="1000">
    <p:dissolv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92CC-9B20-4B45-ACD7-887D6C4D457E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CB71-9EE2-4E69-B5AE-41926A176D5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0551654"/>
      </p:ext>
    </p:extLst>
  </p:cSld>
  <p:clrMapOvr>
    <a:masterClrMapping/>
  </p:clrMapOvr>
  <p:transition advClick="0" advTm="1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4870-1CA8-4916-9827-ECEE779242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6746336"/>
      </p:ext>
    </p:extLst>
  </p:cSld>
  <p:clrMapOvr>
    <a:masterClrMapping/>
  </p:clrMapOvr>
  <p:transition spd="slow" advClick="0" advTm="2000">
    <p:circl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F6DF-7B76-49A6-A078-09688699FDF3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9837-8CF5-49AC-B05B-9D874DE326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84231391"/>
      </p:ext>
    </p:extLst>
  </p:cSld>
  <p:clrMapOvr>
    <a:masterClrMapping/>
  </p:clrMapOvr>
  <p:transition advClick="0" advTm="1000">
    <p:dissolv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E5BE-D9E9-434C-9651-5ADDD3749BAE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0DF6-A775-4EE6-8768-009279B1E7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76366033"/>
      </p:ext>
    </p:extLst>
  </p:cSld>
  <p:clrMapOvr>
    <a:masterClrMapping/>
  </p:clrMapOvr>
  <p:transition advClick="0" advTm="1000">
    <p:dissolv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AB9F-B109-4CFB-AAA5-6E541A5403A2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C28B-CF50-466B-9B88-19D93406F37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6976782"/>
      </p:ext>
    </p:extLst>
  </p:cSld>
  <p:clrMapOvr>
    <a:masterClrMapping/>
  </p:clrMapOvr>
  <p:transition advClick="0" advTm="1000">
    <p:dissolv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EF78-394B-46A2-81D5-5A0BB9E05DC2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07C9-DDBA-4856-B4F5-437F474E09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3902378"/>
      </p:ext>
    </p:extLst>
  </p:cSld>
  <p:clrMapOvr>
    <a:masterClrMapping/>
  </p:clrMapOvr>
  <p:transition advClick="0" advTm="1000">
    <p:dissolv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1A04-A9BE-407C-8A98-6739F84FC27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C65C-7A9B-4EA8-B842-7D9B8D88EA8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9347329"/>
      </p:ext>
    </p:extLst>
  </p:cSld>
  <p:clrMapOvr>
    <a:masterClrMapping/>
  </p:clrMapOvr>
  <p:transition advClick="0" advTm="1000">
    <p:dissolv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1579-E29C-4581-8420-9A0A69C39DCA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69F5-F0F3-4B25-A831-B0340FC71D1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8275787"/>
      </p:ext>
    </p:extLst>
  </p:cSld>
  <p:clrMapOvr>
    <a:masterClrMapping/>
  </p:clrMapOvr>
  <p:transition advClick="0" advTm="1000">
    <p:dissolv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A273-E4D5-47B6-ABAD-2D4E5402C43F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5000-AE55-40CA-A97F-1DF80E4AA17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7062471"/>
      </p:ext>
    </p:extLst>
  </p:cSld>
  <p:clrMapOvr>
    <a:masterClrMapping/>
  </p:clrMapOvr>
  <p:transition advClick="0" advTm="1000">
    <p:dissolv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964F-6E61-447E-B206-A67DE1B3318B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B19F-27B0-4C7F-ACB6-E9B545E9BFA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9588499"/>
      </p:ext>
    </p:extLst>
  </p:cSld>
  <p:clrMapOvr>
    <a:masterClrMapping/>
  </p:clrMapOvr>
  <p:transition advClick="0" advTm="1000">
    <p:dissolv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D47A-9324-49F9-BF9B-E19515874E29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AED5-FD2F-4BAA-BE9F-0C9904C7EB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6173844"/>
      </p:ext>
    </p:extLst>
  </p:cSld>
  <p:clrMapOvr>
    <a:masterClrMapping/>
  </p:clrMapOvr>
  <p:transition spd="slow">
    <p:circl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F75C-91D3-4A14-8079-1A0ED57B92A6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FC50-C896-4299-8866-DE64F2DE0A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4453939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4CA8-5AE7-419F-8CB3-39915B6944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7469488"/>
      </p:ext>
    </p:extLst>
  </p:cSld>
  <p:clrMapOvr>
    <a:masterClrMapping/>
  </p:clrMapOvr>
  <p:transition spd="slow" advClick="0" advTm="2000">
    <p:circl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AA3-2B86-48C1-B595-11C11DE288C9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DC723-7CF6-4FEB-9913-E047E75655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8284198"/>
      </p:ext>
    </p:extLst>
  </p:cSld>
  <p:clrMapOvr>
    <a:masterClrMapping/>
  </p:clrMapOvr>
  <p:transition spd="slow">
    <p:circl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FEB6-8639-4E34-B874-7B64F2069187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6947-5FF9-45E3-996B-8114878ED1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45800659"/>
      </p:ext>
    </p:extLst>
  </p:cSld>
  <p:clrMapOvr>
    <a:masterClrMapping/>
  </p:clrMapOvr>
  <p:transition spd="slow">
    <p:circl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D50A-9823-438F-BB82-D24743B0A24F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946F-5EC6-4BDB-B805-3A49B9F1AC1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85895687"/>
      </p:ext>
    </p:extLst>
  </p:cSld>
  <p:clrMapOvr>
    <a:masterClrMapping/>
  </p:clrMapOvr>
  <p:transition spd="slow">
    <p:circl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A914-A5ED-4632-BECA-862478CDD4B0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62B5-58C3-4052-ACFB-662F2577AD0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9526396"/>
      </p:ext>
    </p:extLst>
  </p:cSld>
  <p:clrMapOvr>
    <a:masterClrMapping/>
  </p:clrMapOvr>
  <p:transition spd="slow">
    <p:circl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19B2-B4AE-4E2B-9FB4-5A7BA894AE8B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1DA4C-819C-4B89-807A-41880659798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2554285"/>
      </p:ext>
    </p:extLst>
  </p:cSld>
  <p:clrMapOvr>
    <a:masterClrMapping/>
  </p:clrMapOvr>
  <p:transition spd="slow">
    <p:circl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D5E8-13FB-4741-878C-0DFEC36680CB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0B32-D820-40D1-86A3-E20D8DCFAC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5229735"/>
      </p:ext>
    </p:extLst>
  </p:cSld>
  <p:clrMapOvr>
    <a:masterClrMapping/>
  </p:clrMapOvr>
  <p:transition spd="slow">
    <p:circl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D397-448A-4128-A61A-6EE7088633FA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731D-C76E-4569-AEB0-268EB3E101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0703421"/>
      </p:ext>
    </p:extLst>
  </p:cSld>
  <p:clrMapOvr>
    <a:masterClrMapping/>
  </p:clrMapOvr>
  <p:transition spd="slow">
    <p:circl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7060-5CC0-4BE5-B162-88CB821B22DE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ECF7-3F17-4C91-B0AA-F0822BB0821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45491613"/>
      </p:ext>
    </p:extLst>
  </p:cSld>
  <p:clrMapOvr>
    <a:masterClrMapping/>
  </p:clrMapOvr>
  <p:transition spd="slow">
    <p:circl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1A0C-AB8C-4D0E-BE0C-9F8F224DDAD1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AB80-ACCC-46D1-BFB3-E19A9810A62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1505498"/>
      </p:ext>
    </p:extLst>
  </p:cSld>
  <p:clrMapOvr>
    <a:masterClrMapping/>
  </p:clrMapOvr>
  <p:transition spd="slow">
    <p:circl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F323DF-17CE-4F6C-8390-38283CDBA9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451503"/>
      </p:ext>
    </p:extLst>
  </p:cSld>
  <p:clrMapOvr>
    <a:masterClrMapping/>
  </p:clrMapOvr>
  <p:transition spd="slow" advClick="0" advTm="200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B438-6E46-4A52-8E7F-3AD66FA936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0556691"/>
      </p:ext>
    </p:extLst>
  </p:cSld>
  <p:clrMapOvr>
    <a:masterClrMapping/>
  </p:clrMapOvr>
  <p:transition spd="slow" advClick="0" advTm="2000">
    <p:circl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708196-0DDB-45AB-99D6-650B0402F6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175078"/>
      </p:ext>
    </p:extLst>
  </p:cSld>
  <p:clrMapOvr>
    <a:masterClrMapping/>
  </p:clrMapOvr>
  <p:transition spd="slow" advClick="0" advTm="2000">
    <p:circl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2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0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8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5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E56B38A-E0D3-482E-9204-7C0E217A0B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058670"/>
      </p:ext>
    </p:extLst>
  </p:cSld>
  <p:clrMapOvr>
    <a:masterClrMapping/>
  </p:clrMapOvr>
  <p:transition spd="slow" advClick="0" advTm="2000">
    <p:circl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0DD7E6E-0F78-46E9-A876-723E0F184A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97710"/>
      </p:ext>
    </p:extLst>
  </p:cSld>
  <p:clrMapOvr>
    <a:masterClrMapping/>
  </p:clrMapOvr>
  <p:transition spd="slow" advClick="0" advTm="2000">
    <p:circl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76D918F-5792-480D-9E13-2DD4B46D7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674330"/>
      </p:ext>
    </p:extLst>
  </p:cSld>
  <p:clrMapOvr>
    <a:masterClrMapping/>
  </p:clrMapOvr>
  <p:transition spd="slow" advClick="0" advTm="2000">
    <p:circl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7D393D9-0598-4532-B3AF-5C66B75B86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893221"/>
      </p:ext>
    </p:extLst>
  </p:cSld>
  <p:clrMapOvr>
    <a:masterClrMapping/>
  </p:clrMapOvr>
  <p:transition spd="slow" advClick="0" advTm="2000">
    <p:circl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F7B6FB-6A8E-4328-AC8E-E9CA1040EE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198833"/>
      </p:ext>
    </p:extLst>
  </p:cSld>
  <p:clrMapOvr>
    <a:masterClrMapping/>
  </p:clrMapOvr>
  <p:transition spd="slow" advClick="0" advTm="2000">
    <p:circl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1C49993-BDB0-4BC5-976A-DB2871D17B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472403"/>
      </p:ext>
    </p:extLst>
  </p:cSld>
  <p:clrMapOvr>
    <a:masterClrMapping/>
  </p:clrMapOvr>
  <p:transition spd="slow" advClick="0" advTm="2000">
    <p:circl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12" indent="0">
              <a:buNone/>
              <a:defRPr sz="900"/>
            </a:lvl2pPr>
            <a:lvl3pPr marL="685630" indent="0">
              <a:buNone/>
              <a:defRPr sz="800"/>
            </a:lvl3pPr>
            <a:lvl4pPr marL="1028445" indent="0">
              <a:buNone/>
              <a:defRPr sz="700"/>
            </a:lvl4pPr>
            <a:lvl5pPr marL="1371260" indent="0">
              <a:buNone/>
              <a:defRPr sz="700"/>
            </a:lvl5pPr>
            <a:lvl6pPr marL="1714079" indent="0">
              <a:buNone/>
              <a:defRPr sz="700"/>
            </a:lvl6pPr>
            <a:lvl7pPr marL="2056889" indent="0">
              <a:buNone/>
              <a:defRPr sz="700"/>
            </a:lvl7pPr>
            <a:lvl8pPr marL="2399700" indent="0">
              <a:buNone/>
              <a:defRPr sz="700"/>
            </a:lvl8pPr>
            <a:lvl9pPr marL="274251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0BD92E-D188-45BD-A00E-BA9BB5B62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040883"/>
      </p:ext>
    </p:extLst>
  </p:cSld>
  <p:clrMapOvr>
    <a:masterClrMapping/>
  </p:clrMapOvr>
  <p:transition spd="slow" advClick="0" advTm="2000">
    <p:circl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CDD82-C592-4473-9571-02D9C20FA1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362838"/>
      </p:ext>
    </p:extLst>
  </p:cSld>
  <p:clrMapOvr>
    <a:masterClrMapping/>
  </p:clrMapOvr>
  <p:transition spd="slow" advClick="0" advTm="2000">
    <p:circl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17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418D7F3-848B-4362-B99A-7B4D2CEBE7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541028"/>
      </p:ext>
    </p:extLst>
  </p:cSld>
  <p:clrMapOvr>
    <a:masterClrMapping/>
  </p:clrMapOvr>
  <p:transition spd="slow" advClick="0" advTm="2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9303-E988-4F12-86D8-556AAB8BE351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9785-A793-4FC4-8861-1333339E57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38533875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D76B-B2E4-4BDE-9822-CD94EE74B0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8730547"/>
      </p:ext>
    </p:extLst>
  </p:cSld>
  <p:clrMapOvr>
    <a:masterClrMapping/>
  </p:clrMapOvr>
  <p:transition spd="slow" advClick="0" advTm="20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029D-6CF5-4CC6-BC0C-D1CA642E098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6411334"/>
      </p:ext>
    </p:extLst>
  </p:cSld>
  <p:clrMapOvr>
    <a:masterClrMapping/>
  </p:clrMapOvr>
  <p:transition spd="slow" advClick="0" advTm="20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74F-66BF-4FB7-BFA4-72F3A97CA6E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16919274"/>
      </p:ext>
    </p:extLst>
  </p:cSld>
  <p:clrMapOvr>
    <a:masterClrMapping/>
  </p:clrMapOvr>
  <p:transition spd="slow" advClick="0" advTm="20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BDD8-E2EF-4BDE-9FBD-08A8C1B734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19877414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903791-D06F-4BE8-B038-1D5FA2A10E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716959"/>
      </p:ext>
    </p:extLst>
  </p:cSld>
  <p:clrMapOvr>
    <a:masterClrMapping/>
  </p:clrMapOvr>
  <p:transition spd="slow" advClick="0" advTm="2000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800947-5593-4645-94E7-7CF5288959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933034"/>
      </p:ext>
    </p:extLst>
  </p:cSld>
  <p:clrMapOvr>
    <a:masterClrMapping/>
  </p:clrMapOvr>
  <p:transition spd="slow" advClick="0" advTm="2000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DB0768-59F5-4C88-AA41-8BC3B11118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267685"/>
      </p:ext>
    </p:extLst>
  </p:cSld>
  <p:clrMapOvr>
    <a:masterClrMapping/>
  </p:clrMapOvr>
  <p:transition spd="slow" advClick="0" advTm="2000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E28CC4-27F9-40C4-BB8A-C197A43357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84066"/>
      </p:ext>
    </p:extLst>
  </p:cSld>
  <p:clrMapOvr>
    <a:masterClrMapping/>
  </p:clrMapOvr>
  <p:transition spd="slow" advClick="0" advTm="2000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4669CB-88D1-49A9-AFD7-9A2AA90CB6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607415"/>
      </p:ext>
    </p:extLst>
  </p:cSld>
  <p:clrMapOvr>
    <a:masterClrMapping/>
  </p:clrMapOvr>
  <p:transition spd="slow" advClick="0" advTm="2000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E0FF8B-F050-4FF6-B320-C0B9B3831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676009"/>
      </p:ext>
    </p:extLst>
  </p:cSld>
  <p:clrMapOvr>
    <a:masterClrMapping/>
  </p:clrMapOvr>
  <p:transition spd="slow" advClick="0" advTm="2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2DBA-345C-4269-9164-C4BAF7BC849C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6A56-E992-425A-AC7A-051B48E306F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61260581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0B56049-F0A7-4FB7-8667-11CA7C73F9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521333"/>
      </p:ext>
    </p:extLst>
  </p:cSld>
  <p:clrMapOvr>
    <a:masterClrMapping/>
  </p:clrMapOvr>
  <p:transition spd="slow" advClick="0" advTm="2000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CA8320-B572-4EF7-BF7C-DB9551C3FC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711162"/>
      </p:ext>
    </p:extLst>
  </p:cSld>
  <p:clrMapOvr>
    <a:masterClrMapping/>
  </p:clrMapOvr>
  <p:transition spd="slow" advClick="0" advTm="2000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68805A5-D8E3-4D80-B2FB-947E67C2F3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885910"/>
      </p:ext>
    </p:extLst>
  </p:cSld>
  <p:clrMapOvr>
    <a:masterClrMapping/>
  </p:clrMapOvr>
  <p:transition spd="slow" advClick="0" advTm="2000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7BAC1E8-7BBC-450B-A952-1504C7CEB4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398134"/>
      </p:ext>
    </p:extLst>
  </p:cSld>
  <p:clrMapOvr>
    <a:masterClrMapping/>
  </p:clrMapOvr>
  <p:transition spd="slow" advClick="0" advTm="2000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DF9C2D-7743-40D6-8104-AEA39FC03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595136"/>
      </p:ext>
    </p:extLst>
  </p:cSld>
  <p:clrMapOvr>
    <a:masterClrMapping/>
  </p:clrMapOvr>
  <p:transition spd="slow" advClick="0" advTm="2000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135176-1600-47F7-91CA-F35E2688DC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148488"/>
      </p:ext>
    </p:extLst>
  </p:cSld>
  <p:clrMapOvr>
    <a:masterClrMapping/>
  </p:clrMapOvr>
  <p:transition spd="slow" advClick="0" advTm="2000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E3E098-67D9-46AC-9287-319EFDE60F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791257"/>
      </p:ext>
    </p:extLst>
  </p:cSld>
  <p:clrMapOvr>
    <a:masterClrMapping/>
  </p:clrMapOvr>
  <p:transition spd="slow" advClick="0" advTm="2000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068D24-C93B-44AD-9DEB-1C7FC62A8B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752071"/>
      </p:ext>
    </p:extLst>
  </p:cSld>
  <p:clrMapOvr>
    <a:masterClrMapping/>
  </p:clrMapOvr>
  <p:transition spd="slow" advClick="0" advTm="2000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3A0332F-240A-4174-97ED-D2A678E215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09127"/>
      </p:ext>
    </p:extLst>
  </p:cSld>
  <p:clrMapOvr>
    <a:masterClrMapping/>
  </p:clrMapOvr>
  <p:transition spd="slow" advClick="0" advTm="2000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57DB481-222A-4B23-B09B-6DD448A91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6877"/>
      </p:ext>
    </p:extLst>
  </p:cSld>
  <p:clrMapOvr>
    <a:masterClrMapping/>
  </p:clrMapOvr>
  <p:transition spd="slow" advClick="0" advTm="2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8BE1-6910-4CA5-9C16-537555DEE430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9CAB-DBC0-4E50-874E-B5D5DD23FA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7120553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E3628E-F5AD-4B0F-B1C3-E7D02C30DE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643662"/>
      </p:ext>
    </p:extLst>
  </p:cSld>
  <p:clrMapOvr>
    <a:masterClrMapping/>
  </p:clrMapOvr>
  <p:transition spd="slow" advClick="0" advTm="2000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C22C3A7-1846-4832-91AE-F8F5A41B5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016232"/>
      </p:ext>
    </p:extLst>
  </p:cSld>
  <p:clrMapOvr>
    <a:masterClrMapping/>
  </p:clrMapOvr>
  <p:transition spd="slow" advClick="0" advTm="2000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658440A-AD73-4E7A-BBAD-3254881A58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22161"/>
      </p:ext>
    </p:extLst>
  </p:cSld>
  <p:clrMapOvr>
    <a:masterClrMapping/>
  </p:clrMapOvr>
  <p:transition spd="slow" advClick="0" advTm="2000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A4C9887-A3C5-46CA-958C-5BA983CE62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29451"/>
      </p:ext>
    </p:extLst>
  </p:cSld>
  <p:clrMapOvr>
    <a:masterClrMapping/>
  </p:clrMapOvr>
  <p:transition spd="slow" advClick="0" advTm="2000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1874FBB-D90B-4749-B930-ECAB890568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617769"/>
      </p:ext>
    </p:extLst>
  </p:cSld>
  <p:clrMapOvr>
    <a:masterClrMapping/>
  </p:clrMapOvr>
  <p:transition spd="slow" advClick="0" advTm="2000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E70310-DF68-49F2-B718-A6F791DF62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537040"/>
      </p:ext>
    </p:extLst>
  </p:cSld>
  <p:clrMapOvr>
    <a:masterClrMapping/>
  </p:clrMapOvr>
  <p:transition spd="slow" advClick="0" advTm="2000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0DF4-1333-4812-A3D1-8707BFB97808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5E7F-892B-458E-8A83-640BAA8B50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6791456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9086-FEE8-4B32-A26E-62DB05531803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50EC-E61B-4CC1-A973-F4E1D65394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1327067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1FA5-49C2-46F4-9C88-08E179ABB5BD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EEAB-D92A-4432-ADA4-8941B14E7D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69162071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4A39-330D-4AD4-83F3-0392110B60E1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3E1D-67FF-41D2-BED2-5DBA648188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413751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48E5-B5FD-4FE6-BBE7-CB6B9A11EF19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BF20-FDFC-4341-B8A7-5B2DA38338B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8846087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144F-61E9-4CC5-8F98-1043344714EA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6FBD-6ECA-4FC7-90B3-248DBFC636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71197270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3FA3-7D33-4757-98A3-3919A0D6C4DF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F53F-CA72-4E77-B104-E2A9219890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3583179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29F2-F8A3-48C3-BAB9-E7070F52621D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CEDA-1BD1-463C-AF28-9D04FA2478F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4115347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46A-1D6C-4527-9DAC-A28A683B522A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404A-754B-4C3A-9B76-2DBAD17907B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6919798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28C5-5156-451D-8985-FC410D8C4ACC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FFB0-2E79-4B54-BFE7-28E285F20F6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73859153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AFE5-E6DC-4374-8360-0122E08ECF74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D326-102B-49BB-9271-1E5074E1A43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8264229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8F2D-ACDB-4001-ABC6-CC9927E95880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5169-EB0A-41DF-B4D7-43285866C5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887930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C0CC58-EB6C-43CB-8AE4-BF7138129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868496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B3C59B-04BC-4DDF-A8FB-611F8505D1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29220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62B100-401B-4A5C-B18B-5CC44716BD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76723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8244-5F2D-476B-B0FD-85E962077EE0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D0C6-DDCE-47AF-9592-4A7398AC2D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3674003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2300BD-7A49-40D0-977E-B9700EF988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685733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11C47C-88E3-46A5-A27E-91DBC3C8EF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44102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B07866-B2BF-4DC3-9907-F3E22B2DFE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472195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782DB94-7E8F-4891-A2F8-ADCFCB3536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35927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2AED4A8-1F59-477C-A76A-889E4ECC4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13240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7857C1B-27B0-4493-858D-3942C0E492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897430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A18E44-CA80-42C3-BAA1-6D4C8B912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55033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3495ED0-4D7C-44FC-A533-600C20439F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05903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63653587"/>
      </p:ext>
    </p:extLst>
  </p:cSld>
  <p:clrMapOvr>
    <a:masterClrMapping/>
  </p:clrMapOvr>
  <p:transition advClick="0" advTm="1000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54750175"/>
      </p:ext>
    </p:extLst>
  </p:cSld>
  <p:clrMapOvr>
    <a:masterClrMapping/>
  </p:clrMapOvr>
  <p:transition advClick="0" advTm="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C49D-A89A-4253-932F-9B2344055EEC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8F27-D6F1-41B6-BD00-4DA646AC314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21692643"/>
      </p:ext>
    </p:extLst>
  </p:cSld>
  <p:clrMapOvr>
    <a:masterClrMapping/>
  </p:clrMapOvr>
  <p:transition spd="slow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9686067"/>
      </p:ext>
    </p:extLst>
  </p:cSld>
  <p:clrMapOvr>
    <a:masterClrMapping/>
  </p:clrMapOvr>
  <p:transition advClick="0" advTm="1000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38738164"/>
      </p:ext>
    </p:extLst>
  </p:cSld>
  <p:clrMapOvr>
    <a:masterClrMapping/>
  </p:clrMapOvr>
  <p:transition advClick="0" advTm="1000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9360051"/>
      </p:ext>
    </p:extLst>
  </p:cSld>
  <p:clrMapOvr>
    <a:masterClrMapping/>
  </p:clrMapOvr>
  <p:transition advClick="0" advTm="1000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5970321"/>
      </p:ext>
    </p:extLst>
  </p:cSld>
  <p:clrMapOvr>
    <a:masterClrMapping/>
  </p:clrMapOvr>
  <p:transition advClick="0" advTm="1000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5653267"/>
      </p:ext>
    </p:extLst>
  </p:cSld>
  <p:clrMapOvr>
    <a:masterClrMapping/>
  </p:clrMapOvr>
  <p:transition advClick="0" advTm="1000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9993411"/>
      </p:ext>
    </p:extLst>
  </p:cSld>
  <p:clrMapOvr>
    <a:masterClrMapping/>
  </p:clrMapOvr>
  <p:transition advClick="0" advTm="1000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4647961"/>
      </p:ext>
    </p:extLst>
  </p:cSld>
  <p:clrMapOvr>
    <a:masterClrMapping/>
  </p:clrMapOvr>
  <p:transition advClick="0" advTm="1000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2514671"/>
      </p:ext>
    </p:extLst>
  </p:cSld>
  <p:clrMapOvr>
    <a:masterClrMapping/>
  </p:clrMapOvr>
  <p:transition advClick="0" advTm="1000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27681910"/>
      </p:ext>
    </p:extLst>
  </p:cSld>
  <p:clrMapOvr>
    <a:masterClrMapping/>
  </p:clrMapOvr>
  <p:transition advClick="0" advTm="1000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51EB9A-73BB-4F4A-8138-32ABD4C01C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604119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9CB0-FBDA-405F-886D-AD8C6E14448D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5307-F89B-46C3-AD92-BCA4125F04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5996146"/>
      </p:ext>
    </p:extLst>
  </p:cSld>
  <p:clrMapOvr>
    <a:masterClrMapping/>
  </p:clrMapOvr>
  <p:transition spd="slow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378C55F-3BE9-43E9-91EA-49A3009485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552558"/>
      </p:ext>
    </p:extLst>
  </p:cSld>
  <p:clrMapOvr>
    <a:masterClrMapping/>
  </p:clrMapOvr>
  <p:transition spd="slow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5349399-719A-496E-8CD6-7BC409E5EC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163257"/>
      </p:ext>
    </p:extLst>
  </p:cSld>
  <p:clrMapOvr>
    <a:masterClrMapping/>
  </p:clrMapOvr>
  <p:transition spd="slow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DEBDE0-0E51-4B14-A449-226C7612F8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502093"/>
      </p:ext>
    </p:extLst>
  </p:cSld>
  <p:clrMapOvr>
    <a:masterClrMapping/>
  </p:clrMapOvr>
  <p:transition spd="slow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E947E19-4245-4FFD-829F-464BE02177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846970"/>
      </p:ext>
    </p:extLst>
  </p:cSld>
  <p:clrMapOvr>
    <a:masterClrMapping/>
  </p:clrMapOvr>
  <p:transition spd="slow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E21CA88-41D7-4E05-BBA6-BBFD9B4C8B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614505"/>
      </p:ext>
    </p:extLst>
  </p:cSld>
  <p:clrMapOvr>
    <a:masterClrMapping/>
  </p:clrMapOvr>
  <p:transition spd="slow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50BB88-E57F-4FCC-BD8F-ABF6AC70A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615888"/>
      </p:ext>
    </p:extLst>
  </p:cSld>
  <p:clrMapOvr>
    <a:masterClrMapping/>
  </p:clrMapOvr>
  <p:transition spd="slow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DBC3833-D0BA-4068-B212-BB3C19481D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17508"/>
      </p:ext>
    </p:extLst>
  </p:cSld>
  <p:clrMapOvr>
    <a:masterClrMapping/>
  </p:clrMapOvr>
  <p:transition spd="slow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1C172FE-54F2-4C21-84A9-CDD2B01E06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532657"/>
      </p:ext>
    </p:extLst>
  </p:cSld>
  <p:clrMapOvr>
    <a:masterClrMapping/>
  </p:clrMapOvr>
  <p:transition spd="slow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7F3FDC-BB08-417E-A836-A7043EACA8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477851"/>
      </p:ext>
    </p:extLst>
  </p:cSld>
  <p:clrMapOvr>
    <a:masterClrMapping/>
  </p:clrMapOvr>
  <p:transition spd="slow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6DA115-BDF5-482E-91E4-17851B94EF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82971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A4AB-2AB7-4FD8-949C-242DFFCC78AD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A8F7-91D4-4B5A-B9F7-FBB836D42A1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1173589"/>
      </p:ext>
    </p:extLst>
  </p:cSld>
  <p:clrMapOvr>
    <a:masterClrMapping/>
  </p:clrMapOvr>
  <p:transition spd="slow"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944-ABA6-488F-9590-2412DE68348A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D40-4AFD-40CF-96B9-ACF0D9F41F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891136"/>
      </p:ext>
    </p:extLst>
  </p:cSld>
  <p:clrMapOvr>
    <a:masterClrMapping/>
  </p:clrMapOvr>
  <p:transition spd="slow"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F54-C92E-47D1-BAB1-33D45CB1744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EAD-73A9-4569-AEC2-2A50BD62AD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15697171"/>
      </p:ext>
    </p:extLst>
  </p:cSld>
  <p:clrMapOvr>
    <a:masterClrMapping/>
  </p:clrMapOvr>
  <p:transition spd="slow"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FF5-4F65-4C16-88AA-1A53BAB908A4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37DB-E583-4870-AB30-18BA28257E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7504038"/>
      </p:ext>
    </p:extLst>
  </p:cSld>
  <p:clrMapOvr>
    <a:masterClrMapping/>
  </p:clrMapOvr>
  <p:transition spd="slow"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8A-D417-4872-B613-5AB2595E4C50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500-4C1D-4DC3-A51B-5111E96BB5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183519"/>
      </p:ext>
    </p:extLst>
  </p:cSld>
  <p:clrMapOvr>
    <a:masterClrMapping/>
  </p:clrMapOvr>
  <p:transition spd="slow">
    <p:circl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FE7-4E67-4A3E-BBD2-AC8D9A6FB43E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E43-3762-4A64-91F1-7D229C8166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8300575"/>
      </p:ext>
    </p:extLst>
  </p:cSld>
  <p:clrMapOvr>
    <a:masterClrMapping/>
  </p:clrMapOvr>
  <p:transition spd="slow"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C6A-193E-49C2-8CFD-F6627124ADD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F426-1E61-44A6-9B58-78C828B76D3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9447748"/>
      </p:ext>
    </p:extLst>
  </p:cSld>
  <p:clrMapOvr>
    <a:masterClrMapping/>
  </p:clrMapOvr>
  <p:transition spd="slow">
    <p:circl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9BD-4199-422F-8284-4F33238A2D9E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4E4-DE41-4DA0-ACA0-1B04E68EB2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5241207"/>
      </p:ext>
    </p:extLst>
  </p:cSld>
  <p:clrMapOvr>
    <a:masterClrMapping/>
  </p:clrMapOvr>
  <p:transition spd="slow">
    <p:circl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D583-F6EC-4D39-AA2F-4A039F4A9DFB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BF6-3084-4B24-B865-FC7DBAD00E7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6496237"/>
      </p:ext>
    </p:extLst>
  </p:cSld>
  <p:clrMapOvr>
    <a:masterClrMapping/>
  </p:clrMapOvr>
  <p:transition spd="slow">
    <p:circl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48F1-F08A-4858-9407-D20475B1EC1A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EC4-860B-4059-A57C-79BF3BDC31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6596952"/>
      </p:ext>
    </p:extLst>
  </p:cSld>
  <p:clrMapOvr>
    <a:masterClrMapping/>
  </p:clrMapOvr>
  <p:transition spd="slow">
    <p:circl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8BA3-0C8A-45BC-AECB-2428BA7869D0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85F6-CF35-478A-9505-B902A9D2D1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454860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2B67C1-1D10-4D05-8E2C-277B95052358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2EAC52-425A-4799-A2E5-3C55401002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52" r:id="rId1"/>
    <p:sldLayoutId id="2147490953" r:id="rId2"/>
    <p:sldLayoutId id="2147490954" r:id="rId3"/>
    <p:sldLayoutId id="2147490955" r:id="rId4"/>
    <p:sldLayoutId id="2147490956" r:id="rId5"/>
    <p:sldLayoutId id="2147490957" r:id="rId6"/>
    <p:sldLayoutId id="2147490958" r:id="rId7"/>
    <p:sldLayoutId id="2147490959" r:id="rId8"/>
    <p:sldLayoutId id="2147490960" r:id="rId9"/>
    <p:sldLayoutId id="2147490961" r:id="rId10"/>
    <p:sldLayoutId id="214749096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C52CE4-80E2-4816-B509-4CA10BB98A81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B9AC49-C1C2-4298-9D61-203D1F741E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88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76" r:id="rId1"/>
    <p:sldLayoutId id="2147491077" r:id="rId2"/>
    <p:sldLayoutId id="2147491078" r:id="rId3"/>
    <p:sldLayoutId id="2147491079" r:id="rId4"/>
    <p:sldLayoutId id="2147491080" r:id="rId5"/>
    <p:sldLayoutId id="2147491081" r:id="rId6"/>
    <p:sldLayoutId id="2147491082" r:id="rId7"/>
    <p:sldLayoutId id="2147491083" r:id="rId8"/>
    <p:sldLayoutId id="2147491084" r:id="rId9"/>
    <p:sldLayoutId id="2147491085" r:id="rId10"/>
    <p:sldLayoutId id="2147491086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154E13-EC90-48DB-A2D2-4F6646235EA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FF6F50-6D80-4B8F-B54F-9DB8582DE8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0342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88" r:id="rId1"/>
    <p:sldLayoutId id="2147491089" r:id="rId2"/>
    <p:sldLayoutId id="2147491090" r:id="rId3"/>
    <p:sldLayoutId id="2147491091" r:id="rId4"/>
    <p:sldLayoutId id="2147491092" r:id="rId5"/>
    <p:sldLayoutId id="2147491093" r:id="rId6"/>
    <p:sldLayoutId id="2147491094" r:id="rId7"/>
    <p:sldLayoutId id="2147491095" r:id="rId8"/>
    <p:sldLayoutId id="2147491096" r:id="rId9"/>
    <p:sldLayoutId id="2147491097" r:id="rId10"/>
    <p:sldLayoutId id="2147491098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154E13-EC90-48DB-A2D2-4F6646235EA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FF6F50-6D80-4B8F-B54F-9DB8582DE8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81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00" r:id="rId1"/>
    <p:sldLayoutId id="2147491101" r:id="rId2"/>
    <p:sldLayoutId id="2147491102" r:id="rId3"/>
    <p:sldLayoutId id="2147491103" r:id="rId4"/>
    <p:sldLayoutId id="2147491104" r:id="rId5"/>
    <p:sldLayoutId id="2147491105" r:id="rId6"/>
    <p:sldLayoutId id="2147491106" r:id="rId7"/>
    <p:sldLayoutId id="2147491107" r:id="rId8"/>
    <p:sldLayoutId id="2147491108" r:id="rId9"/>
    <p:sldLayoutId id="2147491109" r:id="rId10"/>
    <p:sldLayoutId id="214749111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03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12" r:id="rId1"/>
    <p:sldLayoutId id="2147491113" r:id="rId2"/>
    <p:sldLayoutId id="2147491114" r:id="rId3"/>
    <p:sldLayoutId id="2147491115" r:id="rId4"/>
    <p:sldLayoutId id="2147491116" r:id="rId5"/>
    <p:sldLayoutId id="2147491117" r:id="rId6"/>
    <p:sldLayoutId id="2147491118" r:id="rId7"/>
    <p:sldLayoutId id="2147491119" r:id="rId8"/>
    <p:sldLayoutId id="2147491120" r:id="rId9"/>
    <p:sldLayoutId id="2147491121" r:id="rId10"/>
    <p:sldLayoutId id="2147491122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6291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24" r:id="rId1"/>
    <p:sldLayoutId id="2147491125" r:id="rId2"/>
    <p:sldLayoutId id="2147491126" r:id="rId3"/>
    <p:sldLayoutId id="2147491127" r:id="rId4"/>
    <p:sldLayoutId id="2147491128" r:id="rId5"/>
    <p:sldLayoutId id="2147491129" r:id="rId6"/>
    <p:sldLayoutId id="2147491130" r:id="rId7"/>
    <p:sldLayoutId id="2147491131" r:id="rId8"/>
    <p:sldLayoutId id="2147491132" r:id="rId9"/>
    <p:sldLayoutId id="2147491133" r:id="rId10"/>
    <p:sldLayoutId id="2147491134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F789C9-2BEF-48FD-8C44-012154881E7A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94BBED-FAEA-45AA-ACBC-7E296FCA74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411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36" r:id="rId1"/>
    <p:sldLayoutId id="2147491137" r:id="rId2"/>
    <p:sldLayoutId id="2147491138" r:id="rId3"/>
    <p:sldLayoutId id="2147491139" r:id="rId4"/>
    <p:sldLayoutId id="2147491140" r:id="rId5"/>
    <p:sldLayoutId id="2147491141" r:id="rId6"/>
    <p:sldLayoutId id="2147491142" r:id="rId7"/>
    <p:sldLayoutId id="2147491143" r:id="rId8"/>
    <p:sldLayoutId id="2147491144" r:id="rId9"/>
    <p:sldLayoutId id="2147491145" r:id="rId10"/>
    <p:sldLayoutId id="2147491146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E3F500-EF90-4DE2-852B-19E494CB4B15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69EED2-154F-4391-A780-D3830A8FAA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350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48" r:id="rId1"/>
    <p:sldLayoutId id="2147491149" r:id="rId2"/>
    <p:sldLayoutId id="2147491150" r:id="rId3"/>
    <p:sldLayoutId id="2147491151" r:id="rId4"/>
    <p:sldLayoutId id="2147491152" r:id="rId5"/>
    <p:sldLayoutId id="2147491153" r:id="rId6"/>
    <p:sldLayoutId id="2147491154" r:id="rId7"/>
    <p:sldLayoutId id="2147491155" r:id="rId8"/>
    <p:sldLayoutId id="2147491156" r:id="rId9"/>
    <p:sldLayoutId id="2147491157" r:id="rId10"/>
    <p:sldLayoutId id="2147491158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E8">
            <a:alpha val="8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9B4EFB7-CD05-4DD1-B87C-E6ADAC637E1D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1F38F4-FFFB-4EA5-A0C2-80E888C2BC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238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60" r:id="rId1"/>
    <p:sldLayoutId id="2147491161" r:id="rId2"/>
    <p:sldLayoutId id="2147491162" r:id="rId3"/>
    <p:sldLayoutId id="2147491163" r:id="rId4"/>
    <p:sldLayoutId id="2147491164" r:id="rId5"/>
    <p:sldLayoutId id="2147491165" r:id="rId6"/>
    <p:sldLayoutId id="2147491166" r:id="rId7"/>
    <p:sldLayoutId id="2147491167" r:id="rId8"/>
    <p:sldLayoutId id="2147491168" r:id="rId9"/>
    <p:sldLayoutId id="2147491169" r:id="rId10"/>
    <p:sldLayoutId id="214749117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2" indent="-34281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9141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DB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l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4E5161B-792F-4095-A864-8C4B20219DD7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3"/>
            <a:ext cx="2895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ctr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3"/>
            <a:ext cx="2133600" cy="274637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r" defTabSz="68563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F24FCB4-8E1B-4DA2-999D-E2091EE913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57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72" r:id="rId1"/>
    <p:sldLayoutId id="2147491173" r:id="rId2"/>
    <p:sldLayoutId id="2147491174" r:id="rId3"/>
    <p:sldLayoutId id="2147491175" r:id="rId4"/>
    <p:sldLayoutId id="2147491176" r:id="rId5"/>
    <p:sldLayoutId id="2147491177" r:id="rId6"/>
    <p:sldLayoutId id="2147491178" r:id="rId7"/>
    <p:sldLayoutId id="2147491179" r:id="rId8"/>
    <p:sldLayoutId id="2147491180" r:id="rId9"/>
    <p:sldLayoutId id="2147491181" r:id="rId10"/>
    <p:sldLayoutId id="2147491182" r:id="rId11"/>
  </p:sldLayoutIdLst>
  <p:transition spd="slow" advClick="0" advTm="2000">
    <p:circle/>
  </p:transition>
  <p:hf hdr="0" ftr="0" dt="0"/>
  <p:txStyles>
    <p:titleStyle>
      <a:lvl1pPr algn="ctr" defTabSz="68563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56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082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175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260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349" algn="ctr" defTabSz="68563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14" indent="-257114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73" indent="-214263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defTabSz="68563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B2DA6C-C4D7-418E-B2AB-FFB52A9D69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63" r:id="rId1"/>
    <p:sldLayoutId id="2147490964" r:id="rId2"/>
    <p:sldLayoutId id="2147490965" r:id="rId3"/>
    <p:sldLayoutId id="2147490966" r:id="rId4"/>
    <p:sldLayoutId id="2147490967" r:id="rId5"/>
    <p:sldLayoutId id="2147490968" r:id="rId6"/>
    <p:sldLayoutId id="2147490969" r:id="rId7"/>
    <p:sldLayoutId id="2147490970" r:id="rId8"/>
    <p:sldLayoutId id="2147490971" r:id="rId9"/>
    <p:sldLayoutId id="2147490972" r:id="rId10"/>
    <p:sldLayoutId id="2147490973" r:id="rId11"/>
    <p:sldLayoutId id="2147490996" r:id="rId12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2F2B209-3718-4568-A144-D15126F44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97" r:id="rId1"/>
    <p:sldLayoutId id="2147490998" r:id="rId2"/>
    <p:sldLayoutId id="2147490999" r:id="rId3"/>
    <p:sldLayoutId id="2147491000" r:id="rId4"/>
    <p:sldLayoutId id="2147491001" r:id="rId5"/>
    <p:sldLayoutId id="2147491002" r:id="rId6"/>
    <p:sldLayoutId id="2147491003" r:id="rId7"/>
    <p:sldLayoutId id="2147491004" r:id="rId8"/>
    <p:sldLayoutId id="2147491005" r:id="rId9"/>
    <p:sldLayoutId id="2147491006" r:id="rId10"/>
    <p:sldLayoutId id="2147491007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32147A1-C6EC-4FE6-8D94-CE6D1E9CA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9" r:id="rId1"/>
    <p:sldLayoutId id="2147491020" r:id="rId2"/>
    <p:sldLayoutId id="2147491021" r:id="rId3"/>
    <p:sldLayoutId id="2147491022" r:id="rId4"/>
    <p:sldLayoutId id="2147491023" r:id="rId5"/>
    <p:sldLayoutId id="2147491024" r:id="rId6"/>
    <p:sldLayoutId id="2147491025" r:id="rId7"/>
    <p:sldLayoutId id="2147491026" r:id="rId8"/>
    <p:sldLayoutId id="2147491027" r:id="rId9"/>
    <p:sldLayoutId id="2147491028" r:id="rId10"/>
    <p:sldLayoutId id="2147491029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2517BE-9721-406F-AD06-3F0353999D24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E5C0B-A660-42FF-8814-99571F4D7D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74" r:id="rId1"/>
    <p:sldLayoutId id="2147490975" r:id="rId2"/>
    <p:sldLayoutId id="2147490976" r:id="rId3"/>
    <p:sldLayoutId id="2147490977" r:id="rId4"/>
    <p:sldLayoutId id="2147490978" r:id="rId5"/>
    <p:sldLayoutId id="2147490979" r:id="rId6"/>
    <p:sldLayoutId id="2147490980" r:id="rId7"/>
    <p:sldLayoutId id="2147490981" r:id="rId8"/>
    <p:sldLayoutId id="2147490982" r:id="rId9"/>
    <p:sldLayoutId id="2147490983" r:id="rId10"/>
    <p:sldLayoutId id="214749098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C92F1E4-DF18-442B-9556-0AD9630CBB8A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50822FA-6FA8-41F2-B8B1-064E45C015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0" r:id="rId1"/>
    <p:sldLayoutId id="2147491031" r:id="rId2"/>
    <p:sldLayoutId id="2147491032" r:id="rId3"/>
    <p:sldLayoutId id="2147491033" r:id="rId4"/>
    <p:sldLayoutId id="2147491034" r:id="rId5"/>
    <p:sldLayoutId id="2147491035" r:id="rId6"/>
    <p:sldLayoutId id="2147491036" r:id="rId7"/>
    <p:sldLayoutId id="2147491037" r:id="rId8"/>
    <p:sldLayoutId id="2147491038" r:id="rId9"/>
    <p:sldLayoutId id="2147491039" r:id="rId10"/>
    <p:sldLayoutId id="214749104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5" r:id="rId1"/>
    <p:sldLayoutId id="2147490986" r:id="rId2"/>
    <p:sldLayoutId id="2147490987" r:id="rId3"/>
    <p:sldLayoutId id="2147490988" r:id="rId4"/>
    <p:sldLayoutId id="2147490989" r:id="rId5"/>
    <p:sldLayoutId id="2147490990" r:id="rId6"/>
    <p:sldLayoutId id="2147490991" r:id="rId7"/>
    <p:sldLayoutId id="2147490992" r:id="rId8"/>
    <p:sldLayoutId id="2147490993" r:id="rId9"/>
    <p:sldLayoutId id="2147490994" r:id="rId10"/>
    <p:sldLayoutId id="2147490995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D67D39-7A05-4366-9BAE-0C8F6843E477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E89F128-9A06-4E86-89A2-FA7A8D1432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41" r:id="rId1"/>
    <p:sldLayoutId id="2147491042" r:id="rId2"/>
    <p:sldLayoutId id="2147491043" r:id="rId3"/>
    <p:sldLayoutId id="2147491044" r:id="rId4"/>
    <p:sldLayoutId id="2147491045" r:id="rId5"/>
    <p:sldLayoutId id="2147491046" r:id="rId6"/>
    <p:sldLayoutId id="2147491047" r:id="rId7"/>
    <p:sldLayoutId id="2147491048" r:id="rId8"/>
    <p:sldLayoutId id="2147491049" r:id="rId9"/>
    <p:sldLayoutId id="2147491050" r:id="rId10"/>
    <p:sldLayoutId id="214749105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F789C9-2BEF-48FD-8C44-012154881E7A}" type="datetimeFigureOut">
              <a:rPr lang="ru-RU"/>
              <a:pPr>
                <a:defRPr/>
              </a:pPr>
              <a:t>14.12.2023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94BBED-FAEA-45AA-ACBC-7E296FCA74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76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64" r:id="rId1"/>
    <p:sldLayoutId id="2147491065" r:id="rId2"/>
    <p:sldLayoutId id="2147491066" r:id="rId3"/>
    <p:sldLayoutId id="2147491067" r:id="rId4"/>
    <p:sldLayoutId id="2147491068" r:id="rId5"/>
    <p:sldLayoutId id="2147491069" r:id="rId6"/>
    <p:sldLayoutId id="2147491070" r:id="rId7"/>
    <p:sldLayoutId id="2147491071" r:id="rId8"/>
    <p:sldLayoutId id="2147491072" r:id="rId9"/>
    <p:sldLayoutId id="2147491073" r:id="rId10"/>
    <p:sldLayoutId id="214749107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8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7" Type="http://schemas.openxmlformats.org/officeDocument/2006/relationships/chart" Target="../charts/chart3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4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 txBox="1">
            <a:spLocks/>
          </p:cNvSpPr>
          <p:nvPr/>
        </p:nvSpPr>
        <p:spPr bwMode="auto">
          <a:xfrm>
            <a:off x="1096621" y="180976"/>
            <a:ext cx="6624637" cy="65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«БЮДЖЕТ ДЛЯ ГРАЖДАН» города Рязани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на 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202</a:t>
            </a:r>
            <a:r>
              <a:rPr lang="en-US" altLang="ru-RU" sz="20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4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0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202</a:t>
            </a:r>
            <a:r>
              <a:rPr lang="en-US" altLang="ru-RU" sz="20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5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-202</a:t>
            </a:r>
            <a:r>
              <a:rPr lang="en-US" altLang="ru-RU" sz="20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6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0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годов </a:t>
            </a:r>
            <a:endParaRPr lang="ru-RU" altLang="ru-RU" sz="2000" b="1" u="sng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63" y="196850"/>
            <a:ext cx="696912" cy="663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53" y="1101884"/>
            <a:ext cx="6149756" cy="3672000"/>
          </a:xfrm>
          <a:prstGeom prst="rect">
            <a:avLst/>
          </a:prstGeom>
          <a:noFill/>
          <a:ln w="104775" cmpd="tri">
            <a:solidFill>
              <a:srgbClr val="558E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27861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107952" y="3176"/>
            <a:ext cx="8928100" cy="515938"/>
          </a:xfrm>
        </p:spPr>
        <p:txBody>
          <a:bodyPr/>
          <a:lstStyle/>
          <a:p>
            <a:pPr eaLnBrk="1" hangingPunct="1"/>
            <a:r>
              <a:rPr lang="ru-RU" altLang="ru-RU" sz="22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ДИНАМИКА ПОСТУПЛЕНИЙ НАЛОГОВЫХ И НЕНАЛОГОВЫХ ДОХОДОВ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485291"/>
              </p:ext>
            </p:extLst>
          </p:nvPr>
        </p:nvGraphicFramePr>
        <p:xfrm>
          <a:off x="611560" y="769283"/>
          <a:ext cx="8064500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0460" y="573089"/>
            <a:ext cx="1439863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60" y="4894263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9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352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7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689591"/>
              </p:ext>
            </p:extLst>
          </p:nvPr>
        </p:nvGraphicFramePr>
        <p:xfrm>
          <a:off x="684216" y="555627"/>
          <a:ext cx="770413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487364" y="195486"/>
            <a:ext cx="8116887" cy="287338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НАЛОГОВЫХ ДОХОДОВ БЮДЖЕТА ГОРОДА НА 2024 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39751" y="4100514"/>
            <a:ext cx="3521075" cy="804862"/>
          </a:xfrm>
          <a:prstGeom prst="rect">
            <a:avLst/>
          </a:prstGeom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prstClr val="black"/>
                </a:solidFill>
              </a:rPr>
              <a:t/>
            </a:r>
            <a:br>
              <a:rPr lang="ru-RU" sz="4800" dirty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60" y="4894263"/>
            <a:ext cx="4984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06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11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481964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19980000">
            <a:off x="1411542" y="1160887"/>
            <a:ext cx="828000" cy="523089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76363" y="727076"/>
            <a:ext cx="684212" cy="29051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132,0%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98688" y="633414"/>
            <a:ext cx="682625" cy="2667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107,4%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9001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1145" name="Заголовок 1"/>
          <p:cNvSpPr txBox="1">
            <a:spLocks noChangeAspect="1"/>
          </p:cNvSpPr>
          <p:nvPr/>
        </p:nvSpPr>
        <p:spPr bwMode="auto">
          <a:xfrm>
            <a:off x="1031875" y="4138613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 Narrow" pitchFamily="34" charset="0"/>
              </a:rPr>
              <a:t>НАЛОГ НА ДОХОДЫ ФИЗИЧЕСКИХ ЛИЦ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 rot="20821040">
            <a:off x="2191076" y="991655"/>
            <a:ext cx="783932" cy="435153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21120000">
            <a:off x="2932058" y="866894"/>
            <a:ext cx="757688" cy="458474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9588" y="525463"/>
            <a:ext cx="684212" cy="22260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107,7%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1150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Arial Narrow" pitchFamily="34" charset="0"/>
              </a:rPr>
              <a:t>ЗЕМЕЛЬНЫЙ НАЛОГ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275911"/>
              </p:ext>
            </p:extLst>
          </p:nvPr>
        </p:nvGraphicFramePr>
        <p:xfrm>
          <a:off x="4691063" y="350838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 rot="780000">
            <a:off x="6381963" y="1680215"/>
            <a:ext cx="792000" cy="435252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 rot="2040000">
            <a:off x="5670191" y="1279739"/>
            <a:ext cx="960811" cy="471452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540000">
            <a:off x="7130428" y="1783192"/>
            <a:ext cx="786490" cy="458123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07354" y="824304"/>
            <a:ext cx="773956" cy="28581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88,3%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22666" y="816400"/>
            <a:ext cx="651055" cy="33654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96,8%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98253" y="846526"/>
            <a:ext cx="721387" cy="27629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96,8%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0771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1153317" y="3442420"/>
            <a:ext cx="2555876" cy="131772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713413" y="358775"/>
            <a:ext cx="2160587" cy="111601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12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674008"/>
              </p:ext>
            </p:extLst>
          </p:nvPr>
        </p:nvGraphicFramePr>
        <p:xfrm>
          <a:off x="800892" y="458837"/>
          <a:ext cx="3725294" cy="284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445113" y="620539"/>
            <a:ext cx="682625" cy="20194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102,7%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03848" y="600533"/>
            <a:ext cx="684212" cy="20194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102,6%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720845"/>
              </p:ext>
            </p:extLst>
          </p:nvPr>
        </p:nvGraphicFramePr>
        <p:xfrm>
          <a:off x="5067300" y="1887538"/>
          <a:ext cx="3395663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37225" y="1995686"/>
            <a:ext cx="684213" cy="28533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101,6%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37400" y="1995686"/>
            <a:ext cx="684213" cy="28533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106,5%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713413" y="358775"/>
            <a:ext cx="2160587" cy="709613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ГОСПОШЛИНЫ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2172" name="Заголовок 1"/>
          <p:cNvSpPr txBox="1">
            <a:spLocks noChangeAspect="1"/>
          </p:cNvSpPr>
          <p:nvPr/>
        </p:nvSpPr>
        <p:spPr bwMode="auto">
          <a:xfrm>
            <a:off x="1193799" y="3752032"/>
            <a:ext cx="2592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 Narrow" pitchFamily="34" charset="0"/>
              </a:rPr>
              <a:t>НАЛОГ НА ИМУЩЕСТВО ФИЗИЧЕСКИХ ЛИЦ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7088" y="673100"/>
            <a:ext cx="661987" cy="25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86350" y="22113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 rot="21420000">
            <a:off x="2442511" y="905093"/>
            <a:ext cx="720000" cy="44903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21000000">
            <a:off x="1629449" y="1006081"/>
            <a:ext cx="792000" cy="43767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15634" y="600534"/>
            <a:ext cx="724117" cy="2252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111,0%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rot="21120000">
            <a:off x="7119892" y="2242174"/>
            <a:ext cx="648000" cy="38760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73946" y="2020086"/>
            <a:ext cx="684212" cy="2365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106,9%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21420000">
            <a:off x="5826662" y="2396564"/>
            <a:ext cx="684000" cy="32977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21360000">
            <a:off x="3111064" y="913073"/>
            <a:ext cx="756000" cy="419098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1240000">
            <a:off x="6499989" y="2360586"/>
            <a:ext cx="652463" cy="34259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796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756385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-900000">
            <a:off x="1605873" y="960611"/>
            <a:ext cx="1152000" cy="521184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63688" y="522422"/>
            <a:ext cx="669725" cy="37870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104,5%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05693" y="384397"/>
            <a:ext cx="720080" cy="27605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105,6%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8620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3192" name="Заголовок 1"/>
          <p:cNvSpPr txBox="1">
            <a:spLocks noChangeAspect="1"/>
          </p:cNvSpPr>
          <p:nvPr/>
        </p:nvSpPr>
        <p:spPr bwMode="auto">
          <a:xfrm>
            <a:off x="1031875" y="4227513"/>
            <a:ext cx="26654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НАЛОГИ НА СОВОКУПНЫЙ ДОХОД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3194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АКЦИЗЫ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990664"/>
              </p:ext>
            </p:extLst>
          </p:nvPr>
        </p:nvGraphicFramePr>
        <p:xfrm>
          <a:off x="4692650" y="327025"/>
          <a:ext cx="3814763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806002" y="578044"/>
            <a:ext cx="869436" cy="24236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102,7%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09348" y="582435"/>
            <a:ext cx="684213" cy="24236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103,1%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629650" y="4778375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>
            <a:spLocks/>
          </p:cNvSpPr>
          <p:nvPr/>
        </p:nvSpPr>
        <p:spPr>
          <a:xfrm rot="20820000">
            <a:off x="2669428" y="669833"/>
            <a:ext cx="1116000" cy="580877"/>
          </a:xfrm>
          <a:prstGeom prst="curvedDownArrow">
            <a:avLst>
              <a:gd name="adj1" fmla="val 1309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Выгнутая вверх стрелка 21"/>
          <p:cNvSpPr>
            <a:spLocks/>
          </p:cNvSpPr>
          <p:nvPr/>
        </p:nvSpPr>
        <p:spPr>
          <a:xfrm rot="21322750">
            <a:off x="5882808" y="998198"/>
            <a:ext cx="957176" cy="387342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Выгнутая вверх стрелка 22"/>
          <p:cNvSpPr>
            <a:spLocks/>
          </p:cNvSpPr>
          <p:nvPr/>
        </p:nvSpPr>
        <p:spPr>
          <a:xfrm rot="21440731">
            <a:off x="6832475" y="909700"/>
            <a:ext cx="985838" cy="419290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915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7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415005"/>
              </p:ext>
            </p:extLst>
          </p:nvPr>
        </p:nvGraphicFramePr>
        <p:xfrm>
          <a:off x="539558" y="430213"/>
          <a:ext cx="7642423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2545" y="2923383"/>
            <a:ext cx="58737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179512" y="123825"/>
            <a:ext cx="8424739" cy="287338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НЕНАЛОГОВЫХ ДОХОДОВ БЮДЖЕТА ГОРОДА НА 2024 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60" y="4894263"/>
            <a:ext cx="4984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801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487988" y="628650"/>
            <a:ext cx="2339975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16013" y="3222625"/>
            <a:ext cx="2463800" cy="10604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15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528916"/>
              </p:ext>
            </p:extLst>
          </p:nvPr>
        </p:nvGraphicFramePr>
        <p:xfrm>
          <a:off x="806450" y="347663"/>
          <a:ext cx="3427413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281093" y="486878"/>
            <a:ext cx="642907" cy="31911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26152" y="485322"/>
            <a:ext cx="637785" cy="32067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101,9%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24321"/>
              </p:ext>
            </p:extLst>
          </p:nvPr>
        </p:nvGraphicFramePr>
        <p:xfrm>
          <a:off x="4983163" y="2251075"/>
          <a:ext cx="331470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24128" y="2436813"/>
            <a:ext cx="648072" cy="2111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97,4%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64159" y="2511815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95,8%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508625" y="555625"/>
            <a:ext cx="2298700" cy="101600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  ЗА МУНИЦИПАЛЬНОЕ ИМУЩЕСТВО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3" y="3603625"/>
            <a:ext cx="2447925" cy="676275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за землю</a:t>
            </a:r>
            <a:endParaRPr lang="ru-RU" sz="1800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9" name="Выгнутая вверх стрелка 28"/>
          <p:cNvSpPr/>
          <p:nvPr/>
        </p:nvSpPr>
        <p:spPr>
          <a:xfrm rot="180000">
            <a:off x="1595640" y="843332"/>
            <a:ext cx="705132" cy="33253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360000">
            <a:off x="7144544" y="2784932"/>
            <a:ext cx="676275" cy="41259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13268" y="515782"/>
            <a:ext cx="720304" cy="29021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99,5%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684898">
            <a:off x="6488113" y="2773363"/>
            <a:ext cx="692150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1600000">
            <a:off x="5736719" y="2727715"/>
            <a:ext cx="733668" cy="37307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59538" y="2470150"/>
            <a:ext cx="735012" cy="27781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92,3%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>
            <a:off x="2259127" y="778497"/>
            <a:ext cx="686838" cy="40237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1385010">
            <a:off x="2846346" y="814245"/>
            <a:ext cx="809682" cy="33088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162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351213" y="534988"/>
            <a:ext cx="2411412" cy="180816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 rot="10800000">
            <a:off x="6300788" y="2916238"/>
            <a:ext cx="2565400" cy="1671637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379413" y="3030538"/>
            <a:ext cx="2463800" cy="1270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16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20298"/>
              </p:ext>
            </p:extLst>
          </p:nvPr>
        </p:nvGraphicFramePr>
        <p:xfrm>
          <a:off x="5875338" y="246063"/>
          <a:ext cx="3160712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130626" y="571427"/>
            <a:ext cx="720080" cy="22471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72100" y="1237541"/>
            <a:ext cx="659786" cy="22014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657919"/>
              </p:ext>
            </p:extLst>
          </p:nvPr>
        </p:nvGraphicFramePr>
        <p:xfrm>
          <a:off x="198438" y="236538"/>
          <a:ext cx="3055937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459705" y="490221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97880" y="522288"/>
            <a:ext cx="684213" cy="1746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523559"/>
              </p:ext>
            </p:extLst>
          </p:nvPr>
        </p:nvGraphicFramePr>
        <p:xfrm>
          <a:off x="3043238" y="2457450"/>
          <a:ext cx="3027362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655919" y="2601898"/>
            <a:ext cx="644507" cy="27247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110,3%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36756" y="2571750"/>
            <a:ext cx="688578" cy="2889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85,0%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351213" y="555625"/>
            <a:ext cx="2447925" cy="106680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РАЗМЕЩЕНИЯ ВРЕМЕННЫХ СООРУЖЕНИЙ И РЕКЛАМНЫХ КОНСТРУКЦИЙ</a:t>
            </a:r>
            <a:endParaRPr lang="ru-RU" sz="6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6272" name="Заголовок 1"/>
          <p:cNvSpPr txBox="1">
            <a:spLocks noChangeAspect="1"/>
          </p:cNvSpPr>
          <p:nvPr/>
        </p:nvSpPr>
        <p:spPr bwMode="auto">
          <a:xfrm>
            <a:off x="6318250" y="3508375"/>
            <a:ext cx="2528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ПЕРЕЧИСЛЕНИЕ ЧАСТИ ПРИБЫЛИ МУНИЦИПАЛЬНЫХ УНИТАРНЫХ ПРЕДПРИЯТИЙ</a:t>
            </a:r>
            <a:endParaRPr lang="ru-RU" altLang="ru-RU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407988" y="3479800"/>
            <a:ext cx="2447925" cy="814388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наем муниципального жилищного фонда</a:t>
            </a:r>
            <a:endParaRPr lang="ru-RU" sz="16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1613" y="628650"/>
            <a:ext cx="769937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60700" y="286067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78513" y="595313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 rot="120000">
            <a:off x="7768010" y="1509645"/>
            <a:ext cx="612000" cy="382540"/>
          </a:xfrm>
          <a:prstGeom prst="curvedDownArrow">
            <a:avLst>
              <a:gd name="adj1" fmla="val 16274"/>
              <a:gd name="adj2" fmla="val 43349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22380000">
            <a:off x="5021637" y="2941879"/>
            <a:ext cx="702001" cy="379066"/>
          </a:xfrm>
          <a:prstGeom prst="curvedDownArrow">
            <a:avLst>
              <a:gd name="adj1" fmla="val 16274"/>
              <a:gd name="adj2" fmla="val 50704"/>
              <a:gd name="adj3" fmla="val 55255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88003" y="493713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97,5%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60232" y="317500"/>
            <a:ext cx="576064" cy="21748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54354" y="2621834"/>
            <a:ext cx="682402" cy="23260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137,8%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Выгнутая вверх стрелка 47"/>
          <p:cNvSpPr/>
          <p:nvPr/>
        </p:nvSpPr>
        <p:spPr>
          <a:xfrm>
            <a:off x="1555263" y="877179"/>
            <a:ext cx="638175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180000">
            <a:off x="7229032" y="1508456"/>
            <a:ext cx="612188" cy="378533"/>
          </a:xfrm>
          <a:prstGeom prst="curvedDownArrow">
            <a:avLst>
              <a:gd name="adj1" fmla="val 16274"/>
              <a:gd name="adj2" fmla="val 54897"/>
              <a:gd name="adj3" fmla="val 51308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1120000">
            <a:off x="3727883" y="3083416"/>
            <a:ext cx="702317" cy="42262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0520000">
            <a:off x="4298393" y="2975889"/>
            <a:ext cx="714833" cy="365172"/>
          </a:xfrm>
          <a:prstGeom prst="curvedDownArrow">
            <a:avLst>
              <a:gd name="adj1" fmla="val 16614"/>
              <a:gd name="adj2" fmla="val 49125"/>
              <a:gd name="adj3" fmla="val 54552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>
            <a:off x="2142330" y="887167"/>
            <a:ext cx="639763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197906">
            <a:off x="1009676" y="855496"/>
            <a:ext cx="612000" cy="37473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700000">
            <a:off x="6588000" y="756000"/>
            <a:ext cx="1164022" cy="50808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  <a:scene3d>
            <a:camera prst="orthographicFront">
              <a:rot lat="210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1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148263" y="628650"/>
            <a:ext cx="3024187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16013" y="3222625"/>
            <a:ext cx="2463800" cy="122078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17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629997"/>
              </p:ext>
            </p:extLst>
          </p:nvPr>
        </p:nvGraphicFramePr>
        <p:xfrm>
          <a:off x="806450" y="347663"/>
          <a:ext cx="3477518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266950" y="628650"/>
            <a:ext cx="708025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59832" y="628650"/>
            <a:ext cx="623168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216127"/>
              </p:ext>
            </p:extLst>
          </p:nvPr>
        </p:nvGraphicFramePr>
        <p:xfrm>
          <a:off x="4983163" y="2251075"/>
          <a:ext cx="331470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868144" y="2209521"/>
            <a:ext cx="621555" cy="27419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113,1%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59625" y="2643758"/>
            <a:ext cx="684213" cy="26136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95,0%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148263" y="811213"/>
            <a:ext cx="3024187" cy="76041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реализации имущества и земельных участков </a:t>
            </a:r>
            <a:endParaRPr lang="ru-RU" sz="6400" b="1" u="sng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3" y="3651250"/>
            <a:ext cx="2447925" cy="792163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2" name="Выгнутая вверх стрелка 31"/>
          <p:cNvSpPr/>
          <p:nvPr/>
        </p:nvSpPr>
        <p:spPr>
          <a:xfrm rot="480000">
            <a:off x="7162835" y="3044062"/>
            <a:ext cx="716066" cy="35712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19672" y="628650"/>
            <a:ext cx="576064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84,2%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1560000">
            <a:off x="6517084" y="2721570"/>
            <a:ext cx="832595" cy="461018"/>
          </a:xfrm>
          <a:prstGeom prst="curvedDownArrow">
            <a:avLst>
              <a:gd name="adj1" fmla="val 16274"/>
              <a:gd name="adj2" fmla="val 43409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-600000">
            <a:off x="5739800" y="2607965"/>
            <a:ext cx="782381" cy="42560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29588" y="2382391"/>
            <a:ext cx="735013" cy="26136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60,1%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>
            <a:off x="2244472" y="1022933"/>
            <a:ext cx="684213" cy="33697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>
            <a:off x="2951163" y="1035844"/>
            <a:ext cx="708025" cy="31115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420000">
            <a:off x="1582440" y="950483"/>
            <a:ext cx="770586" cy="35145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389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18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115733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-600000">
            <a:off x="1319209" y="938132"/>
            <a:ext cx="796254" cy="543504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00150" y="573360"/>
            <a:ext cx="720080" cy="22127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108,6%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15004" y="558929"/>
            <a:ext cx="656002" cy="2538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103,2%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9001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8313" name="Заголовок 1"/>
          <p:cNvSpPr txBox="1">
            <a:spLocks noChangeAspect="1"/>
          </p:cNvSpPr>
          <p:nvPr/>
        </p:nvSpPr>
        <p:spPr bwMode="auto">
          <a:xfrm>
            <a:off x="1031875" y="4138613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ШТРАФЫ, САНКЦИИ, ВОЗМЕЩЕНИЕ УЩЕРБА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 rot="-180000">
            <a:off x="2071952" y="903605"/>
            <a:ext cx="843864" cy="533675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2814879" y="863620"/>
            <a:ext cx="860309" cy="533674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66352" y="571288"/>
            <a:ext cx="684212" cy="2538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98,5%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8318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ПРОЧИЕ НЕНАЛОГОВЫЕ ДОХОДЫ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475979"/>
              </p:ext>
            </p:extLst>
          </p:nvPr>
        </p:nvGraphicFramePr>
        <p:xfrm>
          <a:off x="4692650" y="347663"/>
          <a:ext cx="3990975" cy="335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 rot="2460000">
            <a:off x="6502067" y="1277538"/>
            <a:ext cx="1281695" cy="504214"/>
          </a:xfrm>
          <a:prstGeom prst="curvedDownArrow">
            <a:avLst>
              <a:gd name="adj1" fmla="val 10468"/>
              <a:gd name="adj2" fmla="val 43600"/>
              <a:gd name="adj3" fmla="val 3796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>
            <a:off x="7293507" y="2067694"/>
            <a:ext cx="792000" cy="432048"/>
          </a:xfrm>
          <a:prstGeom prst="curvedDownArrow">
            <a:avLst>
              <a:gd name="adj1" fmla="val 16274"/>
              <a:gd name="adj2" fmla="val 36536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52120" y="762790"/>
            <a:ext cx="792087" cy="2032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174,7%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19911" y="762790"/>
            <a:ext cx="804764" cy="26683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7,5%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50359" y="1742956"/>
            <a:ext cx="684212" cy="22085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88,0%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4" name="Выгнутая вверх стрелка 23"/>
          <p:cNvSpPr/>
          <p:nvPr/>
        </p:nvSpPr>
        <p:spPr>
          <a:xfrm rot="-1980000">
            <a:off x="5542195" y="1100574"/>
            <a:ext cx="1080000" cy="498949"/>
          </a:xfrm>
          <a:prstGeom prst="curvedDownArrow">
            <a:avLst>
              <a:gd name="adj1" fmla="val 16274"/>
              <a:gd name="adj2" fmla="val 50704"/>
              <a:gd name="adj3" fmla="val 61938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557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411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4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4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488" y="2187575"/>
            <a:ext cx="6046787" cy="4318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22160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22160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20000" cy="3078342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17514" y="1753488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92625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80910" name="Группа 21"/>
          <p:cNvGrpSpPr>
            <a:grpSpLocks/>
          </p:cNvGrpSpPr>
          <p:nvPr/>
        </p:nvGrpSpPr>
        <p:grpSpPr bwMode="auto">
          <a:xfrm>
            <a:off x="6210300" y="1992313"/>
            <a:ext cx="2520950" cy="2206625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767" y="1264948"/>
              <a:ext cx="1452436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68580" bIns="6858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2425" y="484188"/>
            <a:ext cx="8497888" cy="6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               с деньгами и произносил речь, которая собственно и называлась старинным нормандским словом "B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gett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(т.е. кожаный мешок)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275" y="4443413"/>
            <a:ext cx="8208963" cy="547687"/>
          </a:xfrm>
          <a:prstGeom prst="round2DiagRect">
            <a:avLst/>
          </a:prstGeom>
          <a:solidFill>
            <a:schemeClr val="bg1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доходами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488" y="2751138"/>
            <a:ext cx="6097587" cy="574675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323850" y="50800"/>
            <a:ext cx="8640763" cy="36830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Arial Narrow" pitchFamily="34" charset="0"/>
                <a:cs typeface="Times New Roman" pitchFamily="18" charset="0"/>
              </a:rPr>
              <a:t>ДИНАМИКА ПОСТУПЛЕНИЙ ДОХОДОВ БЮДЖЕТА ГОРОДА РЯЗАНИ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589502"/>
              </p:ext>
            </p:extLst>
          </p:nvPr>
        </p:nvGraphicFramePr>
        <p:xfrm>
          <a:off x="611188" y="636588"/>
          <a:ext cx="8208962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188" y="411163"/>
            <a:ext cx="1223962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8425" y="4894263"/>
            <a:ext cx="755576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6139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90839"/>
              </p:ext>
            </p:extLst>
          </p:nvPr>
        </p:nvGraphicFramePr>
        <p:xfrm>
          <a:off x="394495" y="438997"/>
          <a:ext cx="8425977" cy="4631020"/>
        </p:xfrm>
        <a:graphic>
          <a:graphicData uri="http://schemas.openxmlformats.org/drawingml/2006/table">
            <a:tbl>
              <a:tblPr/>
              <a:tblGrid>
                <a:gridCol w="6049488"/>
                <a:gridCol w="792162"/>
                <a:gridCol w="792162"/>
                <a:gridCol w="792165"/>
              </a:tblGrid>
              <a:tr h="2605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2025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2026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43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9 307,5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7 774,8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6 981,0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89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Дотации 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211,5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169,6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67,6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2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, всего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6 908,1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6 873,7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6 912,1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4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том числе: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получение общедоступного и бесплатного образования в муниципальных образовательных организациях</a:t>
                      </a:r>
                      <a:endParaRPr kumimoji="0" lang="ru-RU" altLang="ru-RU" sz="9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3 501,3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3 501,3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3 501,3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41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2 663,7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2 663,7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2 663,7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обеспечение поддержки в виде льготного проезда городским наземным электрическим и автомобильным транспортом общего пользования городского сообщения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177,7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177,7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177,7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146,4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133,0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и обеспечение отдыха и оздоровление детей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113,2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122,5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107,2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2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Субсидии, всего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2 187,9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731,5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4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том числе: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строительство общеобразовательной школы на 1100 мест в районе ЖК «Олимпийский»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567,5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43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строительство общеобразовательной школы на 110 мест в районе Семчино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675,3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118,5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60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строительство детского сада на 224 места в районе ЖК «</a:t>
                      </a:r>
                      <a:r>
                        <a:rPr lang="ru-RU" sz="95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Метропарк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310,5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73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благоустройство территорий Нижнего городского парка, </a:t>
                      </a:r>
                      <a:r>
                        <a:rPr lang="ru-RU" sz="95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Лыбедского</a:t>
                      </a:r>
                      <a:r>
                        <a:rPr lang="ru-RU" sz="95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бульвара</a:t>
                      </a:r>
                      <a:endParaRPr kumimoji="0" lang="ru-RU" altLang="ru-RU" sz="9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377,5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3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291,6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301,2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89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на выполнение работ, связанных с осуществлением регулярных перевозок пассажиров и багажа автомобильным транспортом и городским наземным электрическим транспортом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254,7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7065"/>
            <a:ext cx="8219256" cy="432048"/>
          </a:xfrm>
          <a:noFill/>
          <a:ln w="50800"/>
          <a:effectLst>
            <a:innerShdw blurRad="381000">
              <a:srgbClr val="C0E6B4"/>
            </a:innerShdw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b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649" y="218444"/>
            <a:ext cx="11525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93625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Группа 3"/>
          <p:cNvGrpSpPr>
            <a:grpSpLocks/>
          </p:cNvGrpSpPr>
          <p:nvPr/>
        </p:nvGrpSpPr>
        <p:grpSpPr bwMode="auto">
          <a:xfrm>
            <a:off x="1035051" y="735014"/>
            <a:ext cx="7869239" cy="4186237"/>
            <a:chOff x="1022627" y="980728"/>
            <a:chExt cx="7596366" cy="5580000"/>
          </a:xfrm>
        </p:grpSpPr>
        <p:sp>
          <p:nvSpPr>
            <p:cNvPr id="101406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041016" y="1124619"/>
              <a:ext cx="7577977" cy="107706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оплаты труда отдельных категорий работников организаций в сферах образования, культуры, физкультуры и спорта в соответствии с «майскими» указами Президента Российской Федерации                               (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74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6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млн. рублей) и индексация оплаты труда работников, на которых не распространяются указы Президента (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40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0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млн. рублей</a:t>
              </a:r>
              <a:r>
                <a:rPr lang="en-US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)</a:t>
              </a:r>
              <a:endPara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22627" y="2373183"/>
              <a:ext cx="7588703" cy="623816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величение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расходов на обеспечение функционирования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учреждений, введенных в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эксплуатацию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 2023 году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(детские сады в районах Семчино и Кальное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),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– </a:t>
              </a:r>
              <a:r>
                <a:rPr lang="en-US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48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0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млн. рублей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41017" y="3134335"/>
              <a:ext cx="7558362" cy="431872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02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индексация расходов на оплату коммунальных услуг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(40,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7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 рублей)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8780" y="1016372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240" y="3906871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rgbClr val="C3D69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240" y="2350697"/>
            <a:ext cx="395610" cy="31546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139709"/>
            <a:ext cx="8229600" cy="487363"/>
          </a:xfrm>
          <a:prstGeom prst="rect">
            <a:avLst/>
          </a:prstGeom>
          <a:noFill/>
        </p:spPr>
        <p:txBody>
          <a:bodyPr lIns="91420" tIns="45710" rIns="91420" bIns="4571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Рязани</a:t>
            </a:r>
            <a:r>
              <a:rPr lang="ru-RU" sz="8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ru-RU" sz="8000" dirty="0">
                <a:solidFill>
                  <a:prstClr val="black"/>
                </a:solidFill>
              </a:rPr>
              <a:t/>
            </a:r>
            <a:br>
              <a:rPr lang="ru-RU" sz="8000" dirty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 lIns="91420" tIns="45710" rIns="91420" bIns="45710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5" y="4894263"/>
            <a:ext cx="611187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21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50132" y="3939902"/>
            <a:ext cx="7858125" cy="348091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прекращение расходных обязательств ограниченного срока действия и разовых мероприятий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2240" y="2879674"/>
            <a:ext cx="395610" cy="315069"/>
          </a:xfrm>
          <a:prstGeom prst="rect">
            <a:avLst/>
          </a:prstGeom>
          <a:solidFill>
            <a:srgbClr val="FFFFD9"/>
          </a:solidFill>
          <a:ln>
            <a:solidFill>
              <a:srgbClr val="C3D69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240" y="1848135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rgbClr val="C3D69B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42988" y="4381443"/>
            <a:ext cx="7851777" cy="46355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определение объема бюджетных ассигнований в рамках муниципальных программ исходя из реальных возможностей бюджета города по их финансовому обеспечению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2240" y="4455683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 bwMode="auto">
          <a:xfrm>
            <a:off x="1032196" y="2785209"/>
            <a:ext cx="7851775" cy="504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defTabSz="71102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индексация отдельных расходов (связь, транспортные услуги,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питание, приобретение ГСМ и др.)                                      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прогнозируемый уровень инфляции в размере 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,5% в 202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и 4 % в 2025 и 2026 годах </a:t>
            </a:r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9870" y="3435846"/>
            <a:ext cx="395610" cy="314921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 bwMode="auto">
          <a:xfrm>
            <a:off x="1044369" y="3377306"/>
            <a:ext cx="7858125" cy="468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03" tIns="105903" rIns="105903" bIns="105903" spcCol="1270" anchor="ctr"/>
          <a:lstStyle/>
          <a:p>
            <a:pPr lvl="0" defTabSz="711020" eaLnBrk="1" fontAlgn="auto" hangingPunct="1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расходов на обслуживание муниципального долга в связи с ростом ключевой ставки банка</a:t>
            </a:r>
          </a:p>
          <a:p>
            <a:pPr lvl="0" defTabSz="711020" eaLnBrk="1" fontAlgn="auto" hangingPunct="1">
              <a:lnSpc>
                <a:spcPts val="1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России - 215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604637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35075"/>
          <a:ext cx="2444750" cy="183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1750" y="2924176"/>
            <a:ext cx="6032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84138" y="195263"/>
            <a:ext cx="9036050" cy="409575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8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РЕАЛИЗАЦИЮ МУНИЦИПАЛЬНЫХ ПРОГРАММ     в 2024 году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515966"/>
            <a:ext cx="7992888" cy="523220"/>
          </a:xfrm>
          <a:prstGeom prst="rect">
            <a:avLst/>
          </a:prstGeom>
          <a:solidFill>
            <a:srgbClr val="8EB4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Объем финансового обеспечения расходов, направленных на реализацию основных мероприятий в рамках программ, составляет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17 133,3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или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98,5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всех расходов бюджета города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80288" y="627063"/>
            <a:ext cx="1079500" cy="21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283623"/>
              </p:ext>
            </p:extLst>
          </p:nvPr>
        </p:nvGraphicFramePr>
        <p:xfrm>
          <a:off x="827088" y="844550"/>
          <a:ext cx="7705725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9" y="260354"/>
            <a:ext cx="8929687" cy="517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latin typeface="Arial Narrow" panose="020B0606020202030204" pitchFamily="34" charset="0"/>
              </a:rPr>
              <a:t>доля фонда оплаты труда работников социальной сферы в бюджете города рязани</a:t>
            </a:r>
            <a:endParaRPr lang="ru-RU" sz="22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5216"/>
              </p:ext>
            </p:extLst>
          </p:nvPr>
        </p:nvGraphicFramePr>
        <p:xfrm>
          <a:off x="587376" y="920754"/>
          <a:ext cx="7945438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87900" y="987576"/>
            <a:ext cx="820738" cy="45546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15 553,1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4890" y="998687"/>
            <a:ext cx="822325" cy="44435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0" tIns="45710" rIns="91420" bIns="4571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15 140,8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млн.руб.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60432" y="4806316"/>
            <a:ext cx="611187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5835" y="627064"/>
            <a:ext cx="1439863" cy="2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5093784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87314"/>
            <a:ext cx="7056438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ГОРОДА РЯЗАНИ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795987"/>
              </p:ext>
            </p:extLst>
          </p:nvPr>
        </p:nvGraphicFramePr>
        <p:xfrm>
          <a:off x="683568" y="521301"/>
          <a:ext cx="7920682" cy="448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2</a:t>
            </a:r>
            <a:r>
              <a:rPr lang="ru-RU" sz="1400" b="1" dirty="0" smtClean="0">
                <a:solidFill>
                  <a:prstClr val="black"/>
                </a:solidFill>
              </a:rPr>
              <a:t>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15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197546"/>
              </p:ext>
            </p:extLst>
          </p:nvPr>
        </p:nvGraphicFramePr>
        <p:xfrm>
          <a:off x="2555875" y="896938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475" name="Заголовок 1"/>
          <p:cNvSpPr>
            <a:spLocks noGrp="1"/>
          </p:cNvSpPr>
          <p:nvPr>
            <p:ph type="title"/>
          </p:nvPr>
        </p:nvSpPr>
        <p:spPr>
          <a:xfrm>
            <a:off x="173038" y="122238"/>
            <a:ext cx="8929687" cy="5175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Arial Narrow" pitchFamily="34" charset="0"/>
                <a:cs typeface="Times New Roman" pitchFamily="18" charset="0"/>
              </a:rPr>
              <a:t>ДОЛЯ РАСХОДОВ ОТРАСЛЕЙ СОЦИАЛЬНО-КУЛЬТУРНОЙ СФЕРЫ В ОБЩИХ РАСХОДАХ БЮДЖЕТА ГОРОДА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162" y="4586605"/>
            <a:ext cx="490537" cy="107950"/>
          </a:xfrm>
          <a:prstGeom prst="rect">
            <a:avLst/>
          </a:prstGeom>
          <a:solidFill>
            <a:srgbClr val="72A2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8888" y="4515967"/>
            <a:ext cx="3521075" cy="28803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социально-культурной сферы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  <a:r>
              <a:rPr lang="ru-RU" sz="5600" dirty="0" smtClean="0">
                <a:solidFill>
                  <a:prstClr val="black"/>
                </a:solidFill>
              </a:rPr>
              <a:t/>
            </a:r>
            <a:br>
              <a:rPr lang="ru-RU" sz="5600" dirty="0" smtClean="0">
                <a:solidFill>
                  <a:prstClr val="black"/>
                </a:solidFill>
              </a:rPr>
            </a:br>
            <a:endParaRPr lang="ru-RU" sz="5600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150202"/>
              </p:ext>
            </p:extLst>
          </p:nvPr>
        </p:nvGraphicFramePr>
        <p:xfrm>
          <a:off x="4824413" y="2463800"/>
          <a:ext cx="4319587" cy="178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203624"/>
              </p:ext>
            </p:extLst>
          </p:nvPr>
        </p:nvGraphicFramePr>
        <p:xfrm>
          <a:off x="323850" y="2500313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161" y="4846955"/>
            <a:ext cx="490537" cy="1079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57680"/>
              </p:ext>
            </p:extLst>
          </p:nvPr>
        </p:nvGraphicFramePr>
        <p:xfrm>
          <a:off x="300038" y="1347615"/>
          <a:ext cx="8424862" cy="3445508"/>
        </p:xfrm>
        <a:graphic>
          <a:graphicData uri="http://schemas.openxmlformats.org/drawingml/2006/table">
            <a:tbl>
              <a:tblPr/>
              <a:tblGrid>
                <a:gridCol w="6720234"/>
                <a:gridCol w="576064"/>
                <a:gridCol w="606013"/>
                <a:gridCol w="522551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73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804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362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учреждениях, находящихся в ведении УО и МП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питания детей школьного возраста льготной категории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36,2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общеобразовательных учреждениях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1 291,6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195,0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дошкольных образовательных учреждениях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Финансовое обеспечение частных организаций, осуществляющих образовательную деятельность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содержательного отдыха детей и подростков в каникулярное время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28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учреждений и создание безопасных условий для проведения учебно-воспитательного процесса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УО и МП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функционирования модели персонифицированного финансирования дополнительного образования детей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59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443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61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Иные мероприятия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2122" name="Прямоугольник 6"/>
          <p:cNvSpPr>
            <a:spLocks noChangeArrowheads="1"/>
          </p:cNvSpPr>
          <p:nvPr/>
        </p:nvSpPr>
        <p:spPr bwMode="auto">
          <a:xfrm>
            <a:off x="4133850" y="1054102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2123" name="Rectangle 4"/>
          <p:cNvSpPr>
            <a:spLocks noChangeArrowheads="1"/>
          </p:cNvSpPr>
          <p:nvPr/>
        </p:nvSpPr>
        <p:spPr bwMode="auto">
          <a:xfrm>
            <a:off x="2268538" y="-7938"/>
            <a:ext cx="4487862" cy="9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ОБРАЗОВАНИЯ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В ГОРОДЕ РЯЗАНИ»</a:t>
            </a:r>
          </a:p>
        </p:txBody>
      </p:sp>
      <p:sp>
        <p:nvSpPr>
          <p:cNvPr id="2124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125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2126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2</a:t>
            </a:r>
            <a:r>
              <a:rPr lang="ru-RU" sz="1400" b="1" dirty="0" smtClean="0">
                <a:solidFill>
                  <a:prstClr val="black"/>
                </a:solidFill>
              </a:rPr>
              <a:t>6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128" name="Picture 77" descr="C:\Users\КОВЕНЕВА.BUDGET\Desktop\3ca94606dfdd23f9246ad470abbea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2" y="110809"/>
            <a:ext cx="2016125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78" descr="C:\Users\КОВЕНЕВА.BUDGET\Desktop\-g3YEKAJPh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40" y="98426"/>
            <a:ext cx="2032000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262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03875"/>
              </p:ext>
            </p:extLst>
          </p:nvPr>
        </p:nvGraphicFramePr>
        <p:xfrm>
          <a:off x="539752" y="1851672"/>
          <a:ext cx="8064500" cy="3207428"/>
        </p:xfrm>
        <a:graphic>
          <a:graphicData uri="http://schemas.openxmlformats.org/drawingml/2006/table">
            <a:tbl>
              <a:tblPr/>
              <a:tblGrid>
                <a:gridCol w="6565900"/>
                <a:gridCol w="500063"/>
                <a:gridCol w="498475"/>
                <a:gridCol w="500062"/>
              </a:tblGrid>
              <a:tr h="379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914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939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7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предоставления муниципальных услуг в учреждениях дополнительного образования, находящихся в ведении Управления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Проведение обязательных периодических медицинских осмотров (обследований) работников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Предоставление муниципальных услуг в учреждениях культуры, находящихся в ведении Управления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74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7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Обеспечение населения библиотечным, библиографическим и информационным обслуживанием удаленно через сеть Интернет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7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и проведение общегородских культурно-массовых мероприятий, повышение событийной насыщенности культурной жизни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79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безопасных условий пребывания в учреждениях, укрепление материально-технической базы сферы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культуры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Строительство и реконструкция объектов сферы культуры, в том числе разработка проектно-сметной документации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социально-культурных и досуговых мероприятий с населением по месту жительства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3131" name="Прямоугольник 6"/>
          <p:cNvSpPr>
            <a:spLocks noChangeArrowheads="1"/>
          </p:cNvSpPr>
          <p:nvPr/>
        </p:nvSpPr>
        <p:spPr bwMode="auto">
          <a:xfrm>
            <a:off x="4179889" y="1438275"/>
            <a:ext cx="923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3132" name="Rectangle 4"/>
          <p:cNvSpPr>
            <a:spLocks noChangeArrowheads="1"/>
          </p:cNvSpPr>
          <p:nvPr/>
        </p:nvSpPr>
        <p:spPr bwMode="auto">
          <a:xfrm>
            <a:off x="2555877" y="488316"/>
            <a:ext cx="40322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«КУЛЬТУРА ГОРОДА РЯЗАНИ»</a:t>
            </a:r>
          </a:p>
        </p:txBody>
      </p:sp>
      <p:sp>
        <p:nvSpPr>
          <p:cNvPr id="3133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134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135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27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31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3358"/>
            <a:ext cx="24082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358"/>
            <a:ext cx="2470026" cy="1594153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3220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44251"/>
              </p:ext>
            </p:extLst>
          </p:nvPr>
        </p:nvGraphicFramePr>
        <p:xfrm>
          <a:off x="511416" y="2067695"/>
          <a:ext cx="8117656" cy="2961018"/>
        </p:xfrm>
        <a:graphic>
          <a:graphicData uri="http://schemas.openxmlformats.org/drawingml/2006/table">
            <a:tbl>
              <a:tblPr/>
              <a:tblGrid>
                <a:gridCol w="6459537"/>
                <a:gridCol w="577999"/>
                <a:gridCol w="576064"/>
                <a:gridCol w="504056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350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65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80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Оказание услуг (работ) физкультурно-спортивной направленности населению  муниципальными спортивными школами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353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,1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обязательного проведения периодических медицинских осмотров (обследований) работников учреждений физической культуры и спорта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57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физической культуры и спорта, создание безопасных условий для проведения тренировочного процесса и создание благоприятных условий для населения города к регулярным занятиям физической культурой и спортом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7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массовых спортивных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0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организации и проведения физкультурно-оздоровительных мероприятий с населением по месту жительства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0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по физической культуре и массовому спорту администрации города Рязани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4145" name="Прямоугольник 6"/>
          <p:cNvSpPr>
            <a:spLocks noChangeArrowheads="1"/>
          </p:cNvSpPr>
          <p:nvPr/>
        </p:nvSpPr>
        <p:spPr bwMode="auto">
          <a:xfrm>
            <a:off x="3997325" y="1708160"/>
            <a:ext cx="9223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4146" name="Rectangle 4"/>
          <p:cNvSpPr>
            <a:spLocks noChangeArrowheads="1"/>
          </p:cNvSpPr>
          <p:nvPr/>
        </p:nvSpPr>
        <p:spPr bwMode="auto">
          <a:xfrm>
            <a:off x="2546360" y="17463"/>
            <a:ext cx="38258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физической культуры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и  спорта в городе Рязани»</a:t>
            </a:r>
          </a:p>
        </p:txBody>
      </p:sp>
      <p:sp>
        <p:nvSpPr>
          <p:cNvPr id="4147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148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149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28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4151" name="Picture 57" descr="C:\Users\КОВЕНЕВА.BUDGET\Desktop\1-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27056"/>
            <a:ext cx="2598738" cy="1778000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76" y="127055"/>
            <a:ext cx="2656376" cy="1764000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528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411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411163"/>
            <a:ext cx="8496300" cy="4645025"/>
          </a:xfrm>
          <a:noFill/>
          <a:ln w="57150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7" y="2181730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96138" y="4189413"/>
            <a:ext cx="1439862" cy="600075"/>
          </a:xfrm>
          <a:prstGeom prst="wedgeRectCallout">
            <a:avLst>
              <a:gd name="adj1" fmla="val -63168"/>
              <a:gd name="adj2" fmla="val -9495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663" y="3306763"/>
            <a:ext cx="1408112" cy="600075"/>
          </a:xfrm>
          <a:prstGeom prst="wedgeRectCallout">
            <a:avLst>
              <a:gd name="adj1" fmla="val -8794"/>
              <a:gd name="adj2" fmla="val 8117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225" y="1719263"/>
            <a:ext cx="1439863" cy="600075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525" y="2346325"/>
            <a:ext cx="1235075" cy="938213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11425" y="496888"/>
            <a:ext cx="1152525" cy="600075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225" y="484188"/>
            <a:ext cx="1223963" cy="863600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738" y="627063"/>
            <a:ext cx="1235075" cy="939800"/>
          </a:xfrm>
          <a:prstGeom prst="wedgeRectCallout">
            <a:avLst>
              <a:gd name="adj1" fmla="val -72965"/>
              <a:gd name="adj2" fmla="val 9069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175" y="3821113"/>
            <a:ext cx="1223963" cy="938212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80672"/>
              </p:ext>
            </p:extLst>
          </p:nvPr>
        </p:nvGraphicFramePr>
        <p:xfrm>
          <a:off x="179388" y="2283718"/>
          <a:ext cx="8785225" cy="2314930"/>
        </p:xfrm>
        <a:graphic>
          <a:graphicData uri="http://schemas.openxmlformats.org/drawingml/2006/table">
            <a:tbl>
              <a:tblPr/>
              <a:tblGrid>
                <a:gridCol w="7152276"/>
                <a:gridCol w="544902"/>
                <a:gridCol w="543145"/>
                <a:gridCol w="544902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5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Финансовая поддержка субъектов малого и среднего предпринимательства и некоммерческих организаций, образующих инфраструктуру поддержки субъектов малого и среднего предпринимательства города Рязани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1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для малого и среднего предпринимательства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системы информирования туристов о туристских ресурсах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международных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Подготовка информационных мероприятий об участии города Рязани в международной деятельности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09612" name="Прямоугольник 6"/>
          <p:cNvSpPr>
            <a:spLocks noChangeArrowheads="1"/>
          </p:cNvSpPr>
          <p:nvPr/>
        </p:nvSpPr>
        <p:spPr bwMode="auto">
          <a:xfrm>
            <a:off x="4065588" y="2049463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613" name="Rectangle 4"/>
          <p:cNvSpPr>
            <a:spLocks noChangeArrowheads="1"/>
          </p:cNvSpPr>
          <p:nvPr/>
        </p:nvSpPr>
        <p:spPr bwMode="auto">
          <a:xfrm>
            <a:off x="2474913" y="225425"/>
            <a:ext cx="410368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365F91"/>
                </a:solidFill>
                <a:latin typeface="Arial Narrow" pitchFamily="34" charset="0"/>
              </a:rPr>
              <a:t>МП «СТИМУЛИРОВАНИЕ РАЗВИТИЯ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365F91"/>
                </a:solidFill>
                <a:latin typeface="Arial Narrow" pitchFamily="34" charset="0"/>
              </a:rPr>
              <a:t> ЭКОНОМИКИ В ГОРОДЕ РЯЗАНИ»</a:t>
            </a:r>
          </a:p>
        </p:txBody>
      </p:sp>
      <p:sp>
        <p:nvSpPr>
          <p:cNvPr id="109614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09615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9617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5" y="225425"/>
            <a:ext cx="2470150" cy="18796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18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5425"/>
            <a:ext cx="2520950" cy="1879600"/>
          </a:xfrm>
          <a:prstGeom prst="rect">
            <a:avLst/>
          </a:prstGeom>
          <a:noFill/>
          <a:ln w="22225">
            <a:solidFill>
              <a:srgbClr val="355F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46682"/>
              </p:ext>
            </p:extLst>
          </p:nvPr>
        </p:nvGraphicFramePr>
        <p:xfrm>
          <a:off x="179388" y="1995686"/>
          <a:ext cx="8664575" cy="2890842"/>
        </p:xfrm>
        <a:graphic>
          <a:graphicData uri="http://schemas.openxmlformats.org/drawingml/2006/table">
            <a:tbl>
              <a:tblPr/>
              <a:tblGrid>
                <a:gridCol w="7054051"/>
                <a:gridCol w="537419"/>
                <a:gridCol w="535686"/>
                <a:gridCol w="537419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23,0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22,3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22,5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добровольного участия граждан в охране общественного порядка 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повышения уровня общественной безопасности и профилактики правонарушений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мероприятий, направленных на вовлечение несовершеннолетних в культурно-досуговые, спортивно-массовые мероприятия, а также в общественно полезную деятельность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профилактической работы с несовершеннолетними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2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негативного отношения в обществе к немедицинскому потреблению наркотиков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6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мотивации к ведению здорового образа жизни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3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комиссий по делам несовершеннолетних и защите их прав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0636" name="Прямоугольник 6"/>
          <p:cNvSpPr>
            <a:spLocks noChangeArrowheads="1"/>
          </p:cNvSpPr>
          <p:nvPr/>
        </p:nvSpPr>
        <p:spPr bwMode="auto">
          <a:xfrm>
            <a:off x="4122738" y="1779663"/>
            <a:ext cx="922337" cy="18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0637" name="Rectangle 4"/>
          <p:cNvSpPr>
            <a:spLocks noChangeArrowheads="1"/>
          </p:cNvSpPr>
          <p:nvPr/>
        </p:nvSpPr>
        <p:spPr bwMode="auto">
          <a:xfrm>
            <a:off x="2555875" y="0"/>
            <a:ext cx="405606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МП «Профилактика правонарушений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0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0638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39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4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0642" name="Picture 2" descr="C:\Users\Романова\Desktop\наркот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3825"/>
            <a:ext cx="2587625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43" name="Picture 4" descr="C:\Users\Романова\Desktop\ду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3825"/>
            <a:ext cx="2400300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445484"/>
              </p:ext>
            </p:extLst>
          </p:nvPr>
        </p:nvGraphicFramePr>
        <p:xfrm>
          <a:off x="699662" y="2067694"/>
          <a:ext cx="7934325" cy="2655843"/>
        </p:xfrm>
        <a:graphic>
          <a:graphicData uri="http://schemas.openxmlformats.org/drawingml/2006/table">
            <a:tbl>
              <a:tblPr/>
              <a:tblGrid>
                <a:gridCol w="6459538"/>
                <a:gridCol w="492125"/>
                <a:gridCol w="490537"/>
                <a:gridCol w="492125"/>
              </a:tblGrid>
              <a:tr h="448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208,7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209,7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215,2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Содержание и ремонт муниципального жилищного фонда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управления МКД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76,5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76,8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систем коммунальной инфраструктуры в городе Рязани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39,0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Установка, замена, поверка индивидуальных приборов учета в муниципальном жилищном фонде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оказания банных услуг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взаимодействия с подведомственными предприятиями и жилищно-эксплуатационными организациями по вопросам функционирования систем коммунальной инфраструктуры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энергетики и жилищно-коммунального хозяйства администрации города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77,6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77,6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77,6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3537" name="Прямоугольник 6"/>
          <p:cNvSpPr>
            <a:spLocks noChangeArrowheads="1"/>
          </p:cNvSpPr>
          <p:nvPr/>
        </p:nvSpPr>
        <p:spPr bwMode="auto">
          <a:xfrm>
            <a:off x="4039404" y="1851670"/>
            <a:ext cx="922337" cy="22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3538" name="Rectangle 4"/>
          <p:cNvSpPr>
            <a:spLocks noChangeArrowheads="1"/>
          </p:cNvSpPr>
          <p:nvPr/>
        </p:nvSpPr>
        <p:spPr bwMode="auto">
          <a:xfrm>
            <a:off x="1692285" y="349254"/>
            <a:ext cx="568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жилищно-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коммунального комплекса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и энергосбережение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в городе Рязани» </a:t>
            </a:r>
          </a:p>
        </p:txBody>
      </p:sp>
      <p:sp>
        <p:nvSpPr>
          <p:cNvPr id="63539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540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31</a:t>
            </a: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3542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6" y="313440"/>
            <a:ext cx="2448247" cy="166864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3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2" y="313439"/>
            <a:ext cx="2232050" cy="161172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933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86249"/>
              </p:ext>
            </p:extLst>
          </p:nvPr>
        </p:nvGraphicFramePr>
        <p:xfrm>
          <a:off x="668337" y="2556128"/>
          <a:ext cx="7935913" cy="2416623"/>
        </p:xfrm>
        <a:graphic>
          <a:graphicData uri="http://schemas.openxmlformats.org/drawingml/2006/table">
            <a:tbl>
              <a:tblPr/>
              <a:tblGrid>
                <a:gridCol w="6101432"/>
                <a:gridCol w="576064"/>
                <a:gridCol w="648072"/>
                <a:gridCol w="610345"/>
              </a:tblGrid>
              <a:tr h="303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1 196,5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1 236,6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1 248,2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и озеленение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789,1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814,0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846,6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Обеспечение освещения на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116,8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121,6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126,4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мест захоронения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161,5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165,5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173,8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Строительство и реконструкция городских кладбищ, в том числе разработка ПСД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УБГ</a:t>
                      </a: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68,5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Снос нежилых зданий и сооружений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и содержание мест (площадок) накопления твердых коммунальных отходов</a:t>
                      </a: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Строительство, реконструкция и капитальный ремонт сетей ливневой канализации, в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разработка ПСД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1484" name="Прямоугольник 6"/>
          <p:cNvSpPr>
            <a:spLocks noChangeArrowheads="1"/>
          </p:cNvSpPr>
          <p:nvPr/>
        </p:nvSpPr>
        <p:spPr bwMode="auto">
          <a:xfrm>
            <a:off x="4070350" y="2336800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1485" name="Rectangle 4"/>
          <p:cNvSpPr>
            <a:spLocks noChangeArrowheads="1"/>
          </p:cNvSpPr>
          <p:nvPr/>
        </p:nvSpPr>
        <p:spPr bwMode="auto">
          <a:xfrm>
            <a:off x="1744664" y="268289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МП «БЛАГОУСТРОЙСТВО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 города Рязани»</a:t>
            </a:r>
          </a:p>
        </p:txBody>
      </p:sp>
      <p:sp>
        <p:nvSpPr>
          <p:cNvPr id="61486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1487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1489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8288"/>
            <a:ext cx="2808287" cy="2159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0" name="Picture 2" descr="C:\Users\КОВЕНЕВА.BUDGET\Desktop\inx96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8288"/>
            <a:ext cx="2676525" cy="2159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8288"/>
            <a:ext cx="26765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278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95842"/>
              </p:ext>
            </p:extLst>
          </p:nvPr>
        </p:nvGraphicFramePr>
        <p:xfrm>
          <a:off x="2123728" y="771555"/>
          <a:ext cx="6768752" cy="2194131"/>
        </p:xfrm>
        <a:graphic>
          <a:graphicData uri="http://schemas.openxmlformats.org/drawingml/2006/table">
            <a:tbl>
              <a:tblPr/>
              <a:tblGrid>
                <a:gridCol w="4824536"/>
                <a:gridCol w="648072"/>
                <a:gridCol w="648072"/>
                <a:gridCol w="648072"/>
              </a:tblGrid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271,8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275,5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286,6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97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улучшение состояния улично-дорожной сети города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164,3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169,0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175,8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68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другим маломобильным группам населения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4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повышение безопасности дорожного движения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104,8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1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7524338" y="569316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4" name="Rectangle 4"/>
          <p:cNvSpPr>
            <a:spLocks noChangeArrowheads="1"/>
          </p:cNvSpPr>
          <p:nvPr/>
        </p:nvSpPr>
        <p:spPr bwMode="auto">
          <a:xfrm>
            <a:off x="2138114" y="-3372"/>
            <a:ext cx="6192688" cy="9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F497D"/>
                </a:solidFill>
                <a:latin typeface="Arial Narrow" pitchFamily="34" charset="0"/>
              </a:rPr>
              <a:t>МП «Дорожное хозяйство  и развитие улично-дорожной сети в городе Рязани» </a:t>
            </a: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33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2508" name="Рисунок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629"/>
            <a:ext cx="1693962" cy="1231777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09" name="Picture 2" descr="C:\Users\КОВЕНЕВА.BUDGET\Desktop\liaz_6212ryaz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0" y="3368540"/>
            <a:ext cx="1770454" cy="131578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7" y="2996817"/>
            <a:ext cx="6736010" cy="369312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«Общественный транспорт в </a:t>
            </a: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городе Рязани»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728280"/>
              </p:ext>
            </p:extLst>
          </p:nvPr>
        </p:nvGraphicFramePr>
        <p:xfrm>
          <a:off x="2152637" y="3363838"/>
          <a:ext cx="6739853" cy="1505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734"/>
                <a:gridCol w="644856"/>
                <a:gridCol w="573206"/>
                <a:gridCol w="688057"/>
              </a:tblGrid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435,3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180,6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180,6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568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Заключение муниципальных контрактов на выполнение работ, связанных с осуществлением регулярных перевозок пассажиров  и багажа автомобильным транспортом и городским наземным электрическим транспортом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424,7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  <a:tr h="39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Приобретение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низкопольных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автобусов, предназначенных для перевозки маломобильных групп граждан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https://is4-ssl.mzstatic.com/image/thumb/Purple127/v4/57/2b/74/572b74e1-132c-34fb-341f-7ed85cc2db48/source/512x512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0523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968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046494"/>
              </p:ext>
            </p:extLst>
          </p:nvPr>
        </p:nvGraphicFramePr>
        <p:xfrm>
          <a:off x="2555778" y="457649"/>
          <a:ext cx="6394944" cy="2006317"/>
        </p:xfrm>
        <a:graphic>
          <a:graphicData uri="http://schemas.openxmlformats.org/drawingml/2006/table">
            <a:tbl>
              <a:tblPr/>
              <a:tblGrid>
                <a:gridCol w="5206289"/>
                <a:gridCol w="396644"/>
                <a:gridCol w="395367"/>
                <a:gridCol w="396644"/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23,8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экологических мероприятий, направленных на повышение уровня образования, воспитания, информированности населения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гуманному обращению с животными без владельцев, обитающими на территории города Рязани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реабилитации природного ландшафта города Рязани, в том числе занятого водными объектами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4748" name="Rectangle 4"/>
          <p:cNvSpPr>
            <a:spLocks noChangeArrowheads="1"/>
          </p:cNvSpPr>
          <p:nvPr/>
        </p:nvSpPr>
        <p:spPr bwMode="auto">
          <a:xfrm>
            <a:off x="2051727" y="-140745"/>
            <a:ext cx="5976665" cy="10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МП «Охрана окружающей среды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                        </a:t>
            </a:r>
            <a:endParaRPr lang="ru-RU" altLang="ru-RU" sz="21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4749" name="Rectangle 5"/>
          <p:cNvSpPr>
            <a:spLocks noChangeArrowheads="1"/>
          </p:cNvSpPr>
          <p:nvPr/>
        </p:nvSpPr>
        <p:spPr bwMode="auto">
          <a:xfrm>
            <a:off x="2649538" y="3411033"/>
            <a:ext cx="184710" cy="36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4750" name="Rectangle 8"/>
          <p:cNvSpPr>
            <a:spLocks noChangeArrowheads="1"/>
          </p:cNvSpPr>
          <p:nvPr/>
        </p:nvSpPr>
        <p:spPr bwMode="auto">
          <a:xfrm>
            <a:off x="2649539" y="5654211"/>
            <a:ext cx="365409" cy="175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34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4755" name="Picture 64" descr="C:\Users\КОВЕНЕВА.BUDGET\Desktop\mt-0064-main-page-slide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" y="627534"/>
            <a:ext cx="2232000" cy="1656184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81180"/>
              </p:ext>
            </p:extLst>
          </p:nvPr>
        </p:nvGraphicFramePr>
        <p:xfrm>
          <a:off x="2519773" y="3272599"/>
          <a:ext cx="6408711" cy="1371690"/>
        </p:xfrm>
        <a:graphic>
          <a:graphicData uri="http://schemas.openxmlformats.org/drawingml/2006/table">
            <a:tbl>
              <a:tblPr/>
              <a:tblGrid>
                <a:gridCol w="5206290"/>
                <a:gridCol w="396644"/>
                <a:gridCol w="395366"/>
                <a:gridCol w="410411"/>
              </a:tblGrid>
              <a:tr h="448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8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50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Снос аварийных жилых домов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6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Расселение аварийных домов, не соответствующих требованиям Федерального закона №185-ФЗ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" y="3082331"/>
            <a:ext cx="2268000" cy="17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51720" y="2576481"/>
            <a:ext cx="7344816" cy="10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МП «Переселение граждан из аварийного жилищного фонда»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                       </a:t>
            </a:r>
            <a:endParaRPr lang="ru-RU" altLang="ru-RU" sz="21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8100402" y="195486"/>
            <a:ext cx="922337" cy="2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727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42678"/>
              </p:ext>
            </p:extLst>
          </p:nvPr>
        </p:nvGraphicFramePr>
        <p:xfrm>
          <a:off x="539552" y="1900241"/>
          <a:ext cx="7953573" cy="2677787"/>
        </p:xfrm>
        <a:graphic>
          <a:graphicData uri="http://schemas.openxmlformats.org/drawingml/2006/table">
            <a:tbl>
              <a:tblPr/>
              <a:tblGrid>
                <a:gridCol w="6475208"/>
                <a:gridCol w="493319"/>
                <a:gridCol w="491727"/>
                <a:gridCol w="493319"/>
              </a:tblGrid>
              <a:tr h="4485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410,4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132,9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33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в рамках комплексного освоения и развития территорий, предусматривающих обеспечение земельных участков инженерной, социальной и транспортной инфраструктурой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314,0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Разработка градостроительной и проектной документации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62,8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молодым семьям социальных выплат на приобретение жилья или строительство индивидуального жилого дома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Льготное ипотечное кредитование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Субсидирование процентной ставки по банковскому кредиту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Осмотр местонахождения объекта адресации на территории города Рязани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капитального строительства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5600" name="Прямоугольник 6"/>
          <p:cNvSpPr>
            <a:spLocks noChangeArrowheads="1"/>
          </p:cNvSpPr>
          <p:nvPr/>
        </p:nvSpPr>
        <p:spPr bwMode="auto">
          <a:xfrm>
            <a:off x="4111625" y="1665289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5601" name="Rectangle 4"/>
          <p:cNvSpPr>
            <a:spLocks noChangeArrowheads="1"/>
          </p:cNvSpPr>
          <p:nvPr/>
        </p:nvSpPr>
        <p:spPr bwMode="auto">
          <a:xfrm>
            <a:off x="3111500" y="138119"/>
            <a:ext cx="29225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1F497D"/>
                </a:solidFill>
                <a:latin typeface="Arial Narrow" pitchFamily="34" charset="0"/>
              </a:rPr>
              <a:t>МП «ЖИЛИЩЕ»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1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5602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3" name="Rectangle 7"/>
          <p:cNvSpPr>
            <a:spLocks noChangeArrowheads="1"/>
          </p:cNvSpPr>
          <p:nvPr/>
        </p:nvSpPr>
        <p:spPr bwMode="auto">
          <a:xfrm>
            <a:off x="2555877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4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606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98" y="153989"/>
            <a:ext cx="2835275" cy="16287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07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3989"/>
            <a:ext cx="2925762" cy="16287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160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83582"/>
              </p:ext>
            </p:extLst>
          </p:nvPr>
        </p:nvGraphicFramePr>
        <p:xfrm>
          <a:off x="467544" y="2643758"/>
          <a:ext cx="8333556" cy="2062854"/>
        </p:xfrm>
        <a:graphic>
          <a:graphicData uri="http://schemas.openxmlformats.org/drawingml/2006/table">
            <a:tbl>
              <a:tblPr/>
              <a:tblGrid>
                <a:gridCol w="6690839"/>
                <a:gridCol w="524049"/>
                <a:gridCol w="522046"/>
                <a:gridCol w="596622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1 143,1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1 123,6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1 148,9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Дополнительное профессиональное образование муниципальных служащих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Управление муниципальным имуществом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517,4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514,0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516,8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564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муниципальных казенных учреждений, подведомственных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607,9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600,3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622,6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Выполнение переданных государственных полномочий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6800" name="Прямоугольник 6"/>
          <p:cNvSpPr>
            <a:spLocks noChangeArrowheads="1"/>
          </p:cNvSpPr>
          <p:nvPr/>
        </p:nvSpPr>
        <p:spPr bwMode="auto">
          <a:xfrm>
            <a:off x="3960496" y="2283718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6801" name="Rectangle 4"/>
          <p:cNvSpPr>
            <a:spLocks noChangeArrowheads="1"/>
          </p:cNvSpPr>
          <p:nvPr/>
        </p:nvSpPr>
        <p:spPr bwMode="auto">
          <a:xfrm>
            <a:off x="1540668" y="195486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МП «Повышение эффективности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 муниципального управления»</a:t>
            </a:r>
          </a:p>
        </p:txBody>
      </p:sp>
      <p:sp>
        <p:nvSpPr>
          <p:cNvPr id="116802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460432" y="4798696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36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6804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0723"/>
            <a:ext cx="2501900" cy="1685925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05" name="Picture 3" descr="C:\Users\КОВЕНЕВА.BUDGET\Desktop\a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4" y="411510"/>
            <a:ext cx="2470150" cy="1685925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504464"/>
              </p:ext>
            </p:extLst>
          </p:nvPr>
        </p:nvGraphicFramePr>
        <p:xfrm>
          <a:off x="149225" y="2037338"/>
          <a:ext cx="8599488" cy="3001050"/>
        </p:xfrm>
        <a:graphic>
          <a:graphicData uri="http://schemas.openxmlformats.org/drawingml/2006/table">
            <a:tbl>
              <a:tblPr/>
              <a:tblGrid>
                <a:gridCol w="7001065"/>
                <a:gridCol w="533381"/>
                <a:gridCol w="531661"/>
                <a:gridCol w="533381"/>
              </a:tblGrid>
              <a:tr h="422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1,18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1,22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1,27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02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сохранение национальных традиций и религиозных обычаев среди национально-культурных, религиозных и иных национальных общественных объединений города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воспитание у детей, подростков и молодежи уважительного отношения к национальным традициям и религиозным обычаям народов, проживающих на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0,54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укрепление межнациональных, межконфессиональных и межкультурных отношений среди жителей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0,33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75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конференций, «круглых столов», семинаров, методических совещаний, тематических вечеров, занятий, мастер-классов, интеллектуальных игр по вопросам гармонизации межнациональных, межконфессиональных и межкультурных отношений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54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профилактику межнациональных и межконфессиональных конфликтов посредством информирования и просвещения жителей города Рязани о существующих национальных обычаях, традициях, культурах и религиях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7804" name="Прямоугольник 6"/>
          <p:cNvSpPr>
            <a:spLocks noChangeArrowheads="1"/>
          </p:cNvSpPr>
          <p:nvPr/>
        </p:nvSpPr>
        <p:spPr bwMode="auto">
          <a:xfrm>
            <a:off x="4049712" y="1731963"/>
            <a:ext cx="10620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7805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7806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7808" name="Прямоугольник 1"/>
          <p:cNvSpPr>
            <a:spLocks noChangeArrowheads="1"/>
          </p:cNvSpPr>
          <p:nvPr/>
        </p:nvSpPr>
        <p:spPr bwMode="auto">
          <a:xfrm>
            <a:off x="2636838" y="166688"/>
            <a:ext cx="388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МП «Гармонизация межнациональных (межэтнических),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межконфессиональных и межкультурных отношений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  <a:endParaRPr lang="ru-RU" altLang="ru-RU" sz="18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1780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7" y="166688"/>
            <a:ext cx="2376487" cy="1704975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10" name="Picture 52" descr="C:\Users\КОВЕНЕВА.BUDGET\Desktop\5c17ab4cec5c30.67043972_mnogonacionalniyKr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41" y="140320"/>
            <a:ext cx="2376488" cy="17049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600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87052"/>
              </p:ext>
            </p:extLst>
          </p:nvPr>
        </p:nvGraphicFramePr>
        <p:xfrm>
          <a:off x="848519" y="2972440"/>
          <a:ext cx="7372350" cy="1570107"/>
        </p:xfrm>
        <a:graphic>
          <a:graphicData uri="http://schemas.openxmlformats.org/drawingml/2006/table">
            <a:tbl>
              <a:tblPr/>
              <a:tblGrid>
                <a:gridCol w="4127500"/>
                <a:gridCol w="1089025"/>
                <a:gridCol w="1006475"/>
                <a:gridCol w="1149350"/>
              </a:tblGrid>
              <a:tr h="319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463,0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68,2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72,9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29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Благоустройство дворовых территорий города и проездов к ним</a:t>
                      </a:r>
                    </a:p>
                  </a:txBody>
                  <a:tcPr marL="68573" marR="68573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14,9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Благоустройство общественных территорий города Рязани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428,7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35,8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3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местных инициатив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64546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760412"/>
            <a:ext cx="2636838" cy="2068512"/>
          </a:xfrm>
          <a:prstGeom prst="rect">
            <a:avLst/>
          </a:prstGeom>
          <a:noFill/>
          <a:ln w="222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47" name="Прямоугольник 6"/>
          <p:cNvSpPr>
            <a:spLocks noChangeArrowheads="1"/>
          </p:cNvSpPr>
          <p:nvPr/>
        </p:nvSpPr>
        <p:spPr bwMode="auto">
          <a:xfrm>
            <a:off x="4073525" y="2715777"/>
            <a:ext cx="922338" cy="23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4548" name="Rectangle 4"/>
          <p:cNvSpPr>
            <a:spLocks noChangeArrowheads="1"/>
          </p:cNvSpPr>
          <p:nvPr/>
        </p:nvSpPr>
        <p:spPr bwMode="auto">
          <a:xfrm>
            <a:off x="1619260" y="-585064"/>
            <a:ext cx="5832475" cy="282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b="1" dirty="0" smtClean="0">
              <a:solidFill>
                <a:srgbClr val="1F497D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«Формирование современной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 городской среды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города Рязани»</a:t>
            </a:r>
          </a:p>
        </p:txBody>
      </p:sp>
      <p:sp>
        <p:nvSpPr>
          <p:cNvPr id="64549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0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1" name="Rectangle 8"/>
          <p:cNvSpPr>
            <a:spLocks noChangeArrowheads="1"/>
          </p:cNvSpPr>
          <p:nvPr/>
        </p:nvSpPr>
        <p:spPr bwMode="auto">
          <a:xfrm>
            <a:off x="2649548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38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D:\ДОКУМЕНТЫ_КОКОРЕВА\Для бюджета 2024-2026\Картинки\дво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6" y="727279"/>
            <a:ext cx="2638800" cy="2073338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12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225" y="2203450"/>
            <a:ext cx="1730375" cy="164941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82949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427038"/>
            <a:ext cx="21018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768725" y="1201738"/>
            <a:ext cx="1368425" cy="323850"/>
          </a:xfrm>
          <a:prstGeom prst="rect">
            <a:avLst/>
          </a:prstGeom>
          <a:noFill/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0711" y="1514143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876" y="1514143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8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" name="Стрелка углом 2"/>
          <p:cNvSpPr/>
          <p:nvPr/>
        </p:nvSpPr>
        <p:spPr>
          <a:xfrm>
            <a:off x="1219200" y="715963"/>
            <a:ext cx="2085975" cy="703262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513513" y="-73025"/>
            <a:ext cx="630237" cy="235426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833563" y="2139950"/>
            <a:ext cx="854075" cy="228282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5651500" y="2854325"/>
            <a:ext cx="2303463" cy="106680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547688" y="123825"/>
            <a:ext cx="8291512" cy="4016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ГРАЖДАНИН - УЧАСТНИК БЮДЖЕТНОГО ПРОЦЕССА</a:t>
            </a:r>
            <a:endParaRPr lang="ru-RU" sz="24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489325"/>
            <a:ext cx="2303462" cy="217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налогоплательщик</a:t>
            </a:r>
            <a:endParaRPr lang="ru-RU" sz="12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580063" y="3508375"/>
            <a:ext cx="2374900" cy="34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8788" y="3921125"/>
            <a:ext cx="8208962" cy="1069975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11404"/>
              </p:ext>
            </p:extLst>
          </p:nvPr>
        </p:nvGraphicFramePr>
        <p:xfrm>
          <a:off x="323850" y="1665289"/>
          <a:ext cx="8280400" cy="3323070"/>
        </p:xfrm>
        <a:graphic>
          <a:graphicData uri="http://schemas.openxmlformats.org/drawingml/2006/table">
            <a:tbl>
              <a:tblPr/>
              <a:tblGrid>
                <a:gridCol w="6552473"/>
                <a:gridCol w="576042"/>
                <a:gridCol w="574431"/>
                <a:gridCol w="577454"/>
              </a:tblGrid>
              <a:tr h="330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705,5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570,7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606,5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Социальная поддержка граждан,  находящихся в тяжелой жизненной ситуации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ежемесячными выплатами отдельных категорий граждан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88,6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91,3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 выплат и гарантий Почетным гражданам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8" marR="68568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98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Льготный проезд на городском транспорте  отдельных категорий граждан 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280,4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180,6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переданных государственных полномочий в сфере обеспечения льготных категорий граждан жилыми помещениями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146,5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133,0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Осуществление переданных государственных полномочий по опеке и попечительству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92,1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денежных средств на вознаграждение, причитающееся приемным родителям, патронатным воспитателям, на предоставление мер социальной поддержки приемным семьям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компенсации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1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Возмещение недополученных доходов, связанных с предоставлением дополнительных мер социальной поддержки и социальной помощи отдельным категориям граждан по оплате за услуги по помывке в бане (общее отделение)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1377952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60" y="0"/>
            <a:ext cx="58324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«Обеспечение социальной поддержкой, гарантиями и выплатами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отдельных категорий граждан»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40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40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0" rIns="91420" bIns="4571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73" y="5654676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74" tIns="180874" rIns="180874" bIns="180874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9" name="Picture 2" descr="D:\ДОКУМЕНТЫ_КОКОРЕВА\семь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3321"/>
            <a:ext cx="1872010" cy="1333817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836"/>
            <a:ext cx="18843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927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21168"/>
              </p:ext>
            </p:extLst>
          </p:nvPr>
        </p:nvGraphicFramePr>
        <p:xfrm>
          <a:off x="323850" y="2715766"/>
          <a:ext cx="8496622" cy="1821917"/>
        </p:xfrm>
        <a:graphic>
          <a:graphicData uri="http://schemas.openxmlformats.org/drawingml/2006/table">
            <a:tbl>
              <a:tblPr/>
              <a:tblGrid>
                <a:gridCol w="6624414"/>
                <a:gridCol w="648072"/>
                <a:gridCol w="576064"/>
                <a:gridCol w="648072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электронной форме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Информатизация администрации города Рязани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84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5" y="224864"/>
            <a:ext cx="2357909" cy="210188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2328656"/>
            <a:ext cx="92233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50" y="154064"/>
            <a:ext cx="5832475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«Цифровизация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городской среды»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63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51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95" y="224864"/>
            <a:ext cx="2689943" cy="1986846"/>
          </a:xfrm>
          <a:prstGeom prst="rect">
            <a:avLst/>
          </a:prstGeom>
          <a:noFill/>
          <a:ln w="12700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6784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547610"/>
              </p:ext>
            </p:extLst>
          </p:nvPr>
        </p:nvGraphicFramePr>
        <p:xfrm>
          <a:off x="646113" y="3076575"/>
          <a:ext cx="7934325" cy="1582739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47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530,1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683,3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714,7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422,8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575,3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605,9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информационной системы управления муниципальными финансами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«Стимулирование развития экономики в городе Рязани»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104,2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3995738" y="28035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1985646" y="328654"/>
            <a:ext cx="5040312" cy="12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«Повышение эффективности управления муниципальными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финансами»</a:t>
            </a: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41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ДОКУМЕНТЫ_КОКОРЕВА\Для бюджета 2024-2026\Картинки\7LZDA6_GR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4" y="695810"/>
            <a:ext cx="2314800" cy="1947948"/>
          </a:xfrm>
          <a:prstGeom prst="rect">
            <a:avLst/>
          </a:prstGeom>
          <a:noFill/>
          <a:ln w="12700"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_КОКОРЕВА\Для бюджета 2024-2026\Картинки\эффективное-управление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6158"/>
            <a:ext cx="2452356" cy="1947600"/>
          </a:xfrm>
          <a:prstGeom prst="rect">
            <a:avLst/>
          </a:prstGeom>
          <a:noFill/>
          <a:ln w="12700"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865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963827"/>
              </p:ext>
            </p:extLst>
          </p:nvPr>
        </p:nvGraphicFramePr>
        <p:xfrm>
          <a:off x="646113" y="3076575"/>
          <a:ext cx="7934325" cy="1703993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47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2,34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2,43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2,53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Информирование населения о возможностях участия в ТОС и вовлечение жителей города в решение вопросов местного значения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0,12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0,14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гарантий развития ТОС и социально ориентированных НКО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1,48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Создание условий для реализации общественных инициатив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0,76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3995738" y="28035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1985646" y="174766"/>
            <a:ext cx="5040312" cy="159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«Развитие территориального общественного самоуправления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и гражданского общества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в городе Рязани»</a:t>
            </a: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7" y="584116"/>
            <a:ext cx="255428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ДОКУМЕНТЫ_КОКОРЕВА\Для бюджета 2024-2026\Картинки\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84117"/>
            <a:ext cx="2552189" cy="208823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064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793" y="87314"/>
            <a:ext cx="5940425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427518"/>
              </p:ext>
            </p:extLst>
          </p:nvPr>
        </p:nvGraphicFramePr>
        <p:xfrm>
          <a:off x="3309851" y="555526"/>
          <a:ext cx="2471910" cy="23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815499"/>
              </p:ext>
            </p:extLst>
          </p:nvPr>
        </p:nvGraphicFramePr>
        <p:xfrm>
          <a:off x="417513" y="555526"/>
          <a:ext cx="25844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681423" y="727075"/>
            <a:ext cx="17287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anchor="ctr"/>
          <a:lstStyle/>
          <a:p>
            <a:pPr algn="ctr" defTabSz="6856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551" y="690573"/>
            <a:ext cx="147637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anchor="ctr"/>
          <a:lstStyle/>
          <a:p>
            <a:pPr algn="ctr" defTabSz="6856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01.01.20</a:t>
            </a:r>
            <a:r>
              <a:rPr lang="en-US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122887" name="Заголовок 1"/>
          <p:cNvSpPr txBox="1">
            <a:spLocks/>
          </p:cNvSpPr>
          <p:nvPr/>
        </p:nvSpPr>
        <p:spPr bwMode="auto">
          <a:xfrm>
            <a:off x="7542215" y="4894263"/>
            <a:ext cx="4587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endParaRPr lang="ru-RU" altLang="ru-RU" sz="1100" b="1" dirty="0">
              <a:solidFill>
                <a:srgbClr val="000000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88425" y="4732000"/>
            <a:ext cx="648072" cy="282923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endParaRPr lang="ru-RU" sz="12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1200" b="1" cap="small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</a:t>
            </a:r>
            <a:r>
              <a:rPr lang="ru-RU" sz="12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43</a:t>
            </a:r>
            <a:endParaRPr lang="ru-RU" sz="12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391147"/>
              </p:ext>
            </p:extLst>
          </p:nvPr>
        </p:nvGraphicFramePr>
        <p:xfrm>
          <a:off x="6156325" y="592138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400514"/>
              </p:ext>
            </p:extLst>
          </p:nvPr>
        </p:nvGraphicFramePr>
        <p:xfrm>
          <a:off x="1547667" y="3147823"/>
          <a:ext cx="6776987" cy="186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31629"/>
              </p:ext>
            </p:extLst>
          </p:nvPr>
        </p:nvGraphicFramePr>
        <p:xfrm>
          <a:off x="3285331" y="555526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81443781"/>
      </p:ext>
    </p:extLst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-17463"/>
            <a:ext cx="431800" cy="51435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65138"/>
            <a:ext cx="719137" cy="647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3908" name="Заголовок 1"/>
          <p:cNvSpPr txBox="1">
            <a:spLocks/>
          </p:cNvSpPr>
          <p:nvPr/>
        </p:nvSpPr>
        <p:spPr bwMode="auto">
          <a:xfrm>
            <a:off x="6011863" y="3759200"/>
            <a:ext cx="28162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rgbClr val="71A2DD"/>
              </a:solidFill>
              <a:latin typeface="Arial Narrow" pitchFamily="34" charset="0"/>
            </a:endParaRPr>
          </a:p>
        </p:txBody>
      </p:sp>
      <p:sp>
        <p:nvSpPr>
          <p:cNvPr id="123909" name="Заголовок 1"/>
          <p:cNvSpPr txBox="1">
            <a:spLocks/>
          </p:cNvSpPr>
          <p:nvPr/>
        </p:nvSpPr>
        <p:spPr bwMode="auto">
          <a:xfrm>
            <a:off x="2151063" y="1600200"/>
            <a:ext cx="50403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70C0"/>
                </a:solidFill>
                <a:latin typeface="Arial Narrow" pitchFamily="34" charset="0"/>
              </a:rPr>
              <a:t>Спасибо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0070C0"/>
                </a:solidFill>
                <a:latin typeface="Arial Narrow" pitchFamily="34" charset="0"/>
              </a:rPr>
              <a:t>за внимание.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5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500" y="666750"/>
            <a:ext cx="4521200" cy="5365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131-ФЗ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06.10.2003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ред.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02.11.2023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«Об общих принципах организации местного самоуправления в РФ» и с Бюджетным Кодексом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225" y="1489075"/>
            <a:ext cx="4603750" cy="5588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города  готовит проект бюджета, который подлежит официальному опубликованию на сайте администрации и обсуждению на публичных слушаниях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513" y="3219450"/>
            <a:ext cx="6840537" cy="10271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слушания проводятся в целях: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города Рязани в обсуждении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и подготовки рекомендаций по итогам обсуждения населением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города Рязани по проекту бюджета города.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0813" y="2252663"/>
            <a:ext cx="7254875" cy="687387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интересы.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46288" y="4375150"/>
            <a:ext cx="6376987" cy="6350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Рязанской городской Думы в информационно-телекоммуникационной сети «Интернет»</a:t>
            </a:r>
          </a:p>
        </p:txBody>
      </p:sp>
      <p:sp>
        <p:nvSpPr>
          <p:cNvPr id="29" name="Овал 28"/>
          <p:cNvSpPr/>
          <p:nvPr/>
        </p:nvSpPr>
        <p:spPr>
          <a:xfrm>
            <a:off x="82550" y="523875"/>
            <a:ext cx="1338263" cy="771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</a:p>
        </p:txBody>
      </p:sp>
      <p:sp>
        <p:nvSpPr>
          <p:cNvPr id="30" name="Овал 29"/>
          <p:cNvSpPr/>
          <p:nvPr/>
        </p:nvSpPr>
        <p:spPr>
          <a:xfrm>
            <a:off x="649288" y="1303338"/>
            <a:ext cx="1731962" cy="8493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82550" y="2146300"/>
            <a:ext cx="1465263" cy="8493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</a:p>
        </p:txBody>
      </p:sp>
      <p:sp>
        <p:nvSpPr>
          <p:cNvPr id="32" name="Овал 31"/>
          <p:cNvSpPr/>
          <p:nvPr/>
        </p:nvSpPr>
        <p:spPr>
          <a:xfrm>
            <a:off x="935038" y="3055938"/>
            <a:ext cx="1373187" cy="9017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</a:p>
        </p:txBody>
      </p:sp>
      <p:sp>
        <p:nvSpPr>
          <p:cNvPr id="33" name="Овал 32"/>
          <p:cNvSpPr/>
          <p:nvPr/>
        </p:nvSpPr>
        <p:spPr>
          <a:xfrm>
            <a:off x="38100" y="3948113"/>
            <a:ext cx="1879600" cy="1081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Рязанской городской Думы</a:t>
            </a: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6963" y="1204913"/>
            <a:ext cx="246062" cy="230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39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93700"/>
            <a:ext cx="298767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6388" y="3894138"/>
            <a:ext cx="201612" cy="422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1550" y="2960688"/>
            <a:ext cx="242888" cy="3683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925" y="2098675"/>
            <a:ext cx="277813" cy="2762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625" y="4926013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15350" y="4889500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91896" y="594646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43538" y="2565400"/>
            <a:ext cx="3273425" cy="151851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72000" tIns="14400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5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475" y="50800"/>
            <a:ext cx="8229600" cy="56673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2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997" name="Заголовок 1"/>
          <p:cNvSpPr txBox="1">
            <a:spLocks/>
          </p:cNvSpPr>
          <p:nvPr/>
        </p:nvSpPr>
        <p:spPr bwMode="auto">
          <a:xfrm>
            <a:off x="755650" y="2466975"/>
            <a:ext cx="3240088" cy="917575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8475" y="4356100"/>
            <a:ext cx="5111750" cy="64928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36000" tIns="108000" rIns="36000" bIns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983610"/>
          <a:ext cx="8784975" cy="396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12160" y="4374992"/>
            <a:ext cx="2016224" cy="4088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7194" y="4115156"/>
            <a:ext cx="2016224" cy="278942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4783832"/>
            <a:ext cx="2016224" cy="24810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9613" y="2219344"/>
            <a:ext cx="2006579" cy="422288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210740"/>
            <a:ext cx="1790554" cy="4118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32241" y="3210740"/>
            <a:ext cx="1836000" cy="6571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 (муниципального) 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49988" y="2219344"/>
            <a:ext cx="2088232" cy="4119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843558"/>
            <a:ext cx="2016224" cy="88503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52638" y="555526"/>
            <a:ext cx="2428444" cy="417367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318761"/>
            <a:ext cx="2016224" cy="409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49" name="Заголовок 1"/>
          <p:cNvSpPr txBox="1">
            <a:spLocks/>
          </p:cNvSpPr>
          <p:nvPr/>
        </p:nvSpPr>
        <p:spPr bwMode="auto">
          <a:xfrm>
            <a:off x="539750" y="0"/>
            <a:ext cx="82089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86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041775"/>
            <a:ext cx="574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452563"/>
            <a:ext cx="587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227263"/>
            <a:ext cx="6016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302125"/>
            <a:ext cx="6080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5219700" y="4052888"/>
            <a:ext cx="5794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144588"/>
            <a:ext cx="615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3241675"/>
            <a:ext cx="600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262188"/>
            <a:ext cx="617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211513"/>
            <a:ext cx="5794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9" name="Рисунок 75" descr="sz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1431925"/>
            <a:ext cx="5508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Группа 3"/>
          <p:cNvGrpSpPr>
            <a:grpSpLocks/>
          </p:cNvGrpSpPr>
          <p:nvPr/>
        </p:nvGrpSpPr>
        <p:grpSpPr bwMode="auto">
          <a:xfrm>
            <a:off x="1025525" y="762000"/>
            <a:ext cx="7734300" cy="4186238"/>
            <a:chOff x="993127" y="980728"/>
            <a:chExt cx="7589848" cy="5580000"/>
          </a:xfrm>
        </p:grpSpPr>
        <p:sp>
          <p:nvSpPr>
            <p:cNvPr id="87072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05590" y="1930831"/>
              <a:ext cx="7577385" cy="691945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993127" y="2796291"/>
              <a:ext cx="7589848" cy="651741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Указа Президента Российской Федерации от 21 июля 2020 года № 474  «О национальных целях развития Российской Федерации на период до 2030 года»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993127" y="4427759"/>
              <a:ext cx="7589848" cy="556518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Основных направлений бюджетной и налоговой политики Рязанской области  на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2024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 и на плановый период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2025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2026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годов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8608" y="953107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608" y="339970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608" y="3952417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608" y="2813132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249238"/>
            <a:ext cx="8229600" cy="620712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формировании бюджета города Рязани на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 учтены основные положения: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 smtClean="0">
                <a:solidFill>
                  <a:prstClr val="black"/>
                </a:solidFill>
              </a:rPr>
              <a:t/>
            </a:r>
            <a:br>
              <a:rPr lang="ru-RU" sz="8000" dirty="0" smtClean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25525" y="4464050"/>
            <a:ext cx="7734300" cy="37782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Прогноза социально-экономического развития города Рязани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период до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8608" y="1579891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 bwMode="auto">
          <a:xfrm>
            <a:off x="1027113" y="869950"/>
            <a:ext cx="7721600" cy="48101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Послания Президента Российской Федерации Федеральному Собранию Российской Федерации                        от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21 апреля 2021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1" name="Полилиния 20"/>
          <p:cNvSpPr/>
          <p:nvPr/>
        </p:nvSpPr>
        <p:spPr bwMode="auto">
          <a:xfrm>
            <a:off x="1025525" y="2735263"/>
            <a:ext cx="7734300" cy="4699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бюджетной, налоговой и таможенно-тарифной политики Российской Федерации на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25525" y="3887788"/>
            <a:ext cx="7734300" cy="4445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 и налоговой политики города Рязани 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8608" y="221171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7068" name="Прямоугольник 3"/>
          <p:cNvSpPr>
            <a:spLocks noChangeArrowheads="1"/>
          </p:cNvSpPr>
          <p:nvPr/>
        </p:nvSpPr>
        <p:spPr bwMode="auto">
          <a:xfrm>
            <a:off x="1025525" y="1476375"/>
            <a:ext cx="772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</a:rPr>
              <a:t>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8608" y="449572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63077"/>
              </p:ext>
            </p:extLst>
          </p:nvPr>
        </p:nvGraphicFramePr>
        <p:xfrm>
          <a:off x="250825" y="842964"/>
          <a:ext cx="8713788" cy="4042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045"/>
                <a:gridCol w="1101747"/>
                <a:gridCol w="881397"/>
                <a:gridCol w="954847"/>
                <a:gridCol w="881397"/>
                <a:gridCol w="954847"/>
                <a:gridCol w="881397"/>
                <a:gridCol w="928111"/>
              </a:tblGrid>
              <a:tr h="982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(на 1 октября)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2024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2024 к 2023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2025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к 2024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2026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к 2025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577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19 144,0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16 765,6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87,6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15 553,1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15 140,8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8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собственные</a:t>
                      </a:r>
                      <a:endParaRPr lang="ru-RU" sz="14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6 423,8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7 458,0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116,1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7 778,3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8 159,8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14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    - налоговые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5 659,3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6 744,5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119,2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7 096,1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7 495,7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105,6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9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- неналоговые доходы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764,5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713,5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93,3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682,2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664,1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97,3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12 720,2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9 307,6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73,2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7 774,8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83,5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6 981,0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249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20 106,0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386,3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86,5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286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93,7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15 954,7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1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-962,0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-620,7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-733,3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-813,9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40660" y="555625"/>
            <a:ext cx="12239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23825"/>
            <a:ext cx="8929688" cy="573088"/>
          </a:xfrm>
          <a:prstGeom prst="rect">
            <a:avLst/>
          </a:prstGeom>
        </p:spPr>
        <p:txBody>
          <a:bodyPr lIns="91420" tIns="45710" rIns="91420" bIns="4571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</a:t>
            </a:r>
            <a:b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2024 год </a:t>
            </a:r>
            <a:r>
              <a:rPr lang="ru-RU" sz="1800" b="1" cap="sm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2025 и 2026 годов</a:t>
            </a:r>
            <a:endParaRPr lang="ru-RU" sz="1800" b="1" dirty="0">
              <a:solidFill>
                <a:srgbClr val="1F497D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29660" y="4894263"/>
            <a:ext cx="473075" cy="241300"/>
          </a:xfrm>
          <a:prstGeom prst="rect">
            <a:avLst/>
          </a:prstGeom>
        </p:spPr>
        <p:txBody>
          <a:bodyPr lIns="91420" tIns="45710" rIns="91420" bIns="4571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8</a:t>
            </a: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953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25328</TotalTime>
  <Words>4178</Words>
  <Application>Microsoft Office PowerPoint</Application>
  <PresentationFormat>Экран (16:9)</PresentationFormat>
  <Paragraphs>1211</Paragraphs>
  <Slides>45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45</vt:i4>
      </vt:variant>
    </vt:vector>
  </HeadingPairs>
  <TitlesOfParts>
    <vt:vector size="63" baseType="lpstr">
      <vt:lpstr>2_Тема Office</vt:lpstr>
      <vt:lpstr>3_Тема Office</vt:lpstr>
      <vt:lpstr>Тема Office</vt:lpstr>
      <vt:lpstr>7_Тема Office</vt:lpstr>
      <vt:lpstr>8_Тема Office</vt:lpstr>
      <vt:lpstr>12_Тема Office</vt:lpstr>
      <vt:lpstr>9_Тема Office</vt:lpstr>
      <vt:lpstr>11_Тема Office</vt:lpstr>
      <vt:lpstr>4_Тема Office</vt:lpstr>
      <vt:lpstr>5_Тема Office</vt:lpstr>
      <vt:lpstr>6_Тема Office</vt:lpstr>
      <vt:lpstr>10_Тема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Презентация PowerPoint</vt:lpstr>
      <vt:lpstr>ЧТО ТАКОЕ муниципальный БЮДЖЕТ?</vt:lpstr>
      <vt:lpstr>ЭТАПЫ БЮДЖЕТНОГО ПРОЦЕССА</vt:lpstr>
      <vt:lpstr>Как налогоплательщик</vt:lpstr>
      <vt:lpstr>Механизм участия гражданина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НАЛОГОВЫХ И НЕНАЛОГОВЫХ ДОХОДОВ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ДОХОДОВ БЮДЖЕТА ГОРОДА РЯЗАНИ</vt:lpstr>
      <vt:lpstr>ОБЪЕМ БЕЗВОЗМЕЗДНЫХ ПОСТУПЛЕНИЙ ИЗ ОБЛАСТНОГО БЮДЖЕТА </vt:lpstr>
      <vt:lpstr>Презентация PowerPoint</vt:lpstr>
      <vt:lpstr>Презентация PowerPoint</vt:lpstr>
      <vt:lpstr>доля фонда оплаты труда работников социальной сферы в бюджете города рязани</vt:lpstr>
      <vt:lpstr>СТРУКТУРА РАСХОДОВ БЮДЖЕТА ГОРОДА РЯЗАНИ</vt:lpstr>
      <vt:lpstr>ДОЛЯ РАСХОДОВ ОТРАСЛЕЙ СОЦИАЛЬНО-КУЛЬТУРНОЙ СФЕРЫ В ОБЩИХ РАСХОДАХ БЮДЖЕТА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Татьяна</cp:lastModifiedBy>
  <cp:revision>2276</cp:revision>
  <cp:lastPrinted>2023-11-30T07:48:07Z</cp:lastPrinted>
  <dcterms:created xsi:type="dcterms:W3CDTF">2013-10-29T07:14:12Z</dcterms:created>
  <dcterms:modified xsi:type="dcterms:W3CDTF">2023-12-14T09:14:06Z</dcterms:modified>
</cp:coreProperties>
</file>